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61" r:id="rId3"/>
    <p:sldId id="262" r:id="rId4"/>
    <p:sldId id="264" r:id="rId5"/>
    <p:sldId id="302" r:id="rId6"/>
    <p:sldId id="303" r:id="rId7"/>
    <p:sldId id="305" r:id="rId8"/>
    <p:sldId id="304" r:id="rId9"/>
    <p:sldId id="301" r:id="rId10"/>
    <p:sldId id="263" r:id="rId11"/>
    <p:sldId id="266" r:id="rId12"/>
    <p:sldId id="265" r:id="rId13"/>
    <p:sldId id="267" r:id="rId14"/>
    <p:sldId id="268" r:id="rId15"/>
    <p:sldId id="269" r:id="rId16"/>
    <p:sldId id="270" r:id="rId17"/>
    <p:sldId id="273" r:id="rId18"/>
    <p:sldId id="272" r:id="rId19"/>
    <p:sldId id="271" r:id="rId20"/>
    <p:sldId id="275" r:id="rId21"/>
    <p:sldId id="276" r:id="rId22"/>
    <p:sldId id="257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8" r:id="rId42"/>
    <p:sldId id="299" r:id="rId43"/>
    <p:sldId id="307" r:id="rId44"/>
    <p:sldId id="308" r:id="rId45"/>
    <p:sldId id="296" r:id="rId46"/>
    <p:sldId id="297" r:id="rId47"/>
    <p:sldId id="300" r:id="rId48"/>
    <p:sldId id="309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FA6A653-BA87-432D-BAAB-1FF4A628308C}">
          <p14:sldIdLst>
            <p14:sldId id="256"/>
            <p14:sldId id="261"/>
            <p14:sldId id="262"/>
            <p14:sldId id="264"/>
            <p14:sldId id="302"/>
            <p14:sldId id="303"/>
            <p14:sldId id="305"/>
            <p14:sldId id="304"/>
            <p14:sldId id="301"/>
            <p14:sldId id="263"/>
            <p14:sldId id="266"/>
            <p14:sldId id="265"/>
            <p14:sldId id="267"/>
            <p14:sldId id="268"/>
            <p14:sldId id="269"/>
            <p14:sldId id="270"/>
            <p14:sldId id="273"/>
            <p14:sldId id="272"/>
            <p14:sldId id="271"/>
          </p14:sldIdLst>
        </p14:section>
        <p14:section name="기획서" id="{9735945B-F1F6-45BC-BE15-E96EFC6CECEB}">
          <p14:sldIdLst>
            <p14:sldId id="275"/>
            <p14:sldId id="276"/>
            <p14:sldId id="257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작업일지" id="{DA027704-55EC-4713-9676-9D42F131AD6F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8"/>
            <p14:sldId id="299"/>
          </p14:sldIdLst>
        </p14:section>
        <p14:section name="소회" id="{B481890D-8EFB-451C-8374-D85B51567D6F}">
          <p14:sldIdLst>
            <p14:sldId id="307"/>
            <p14:sldId id="308"/>
            <p14:sldId id="296"/>
            <p14:sldId id="297"/>
            <p14:sldId id="300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6DFF"/>
    <a:srgbClr val="B9C1FF"/>
    <a:srgbClr val="EBF0F9"/>
    <a:srgbClr val="5080FF"/>
    <a:srgbClr val="6C7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65" autoAdjust="0"/>
  </p:normalViewPr>
  <p:slideViewPr>
    <p:cSldViewPr snapToGrid="0">
      <p:cViewPr>
        <p:scale>
          <a:sx n="100" d="100"/>
          <a:sy n="100" d="100"/>
        </p:scale>
        <p:origin x="95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ECF62-134F-44DC-93A1-AC9EAE62BCC3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E0882-1980-4981-A6D1-3D603D49E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477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0882-1980-4981-A6D1-3D603D49E47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478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0882-1980-4981-A6D1-3D603D49E47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278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0882-1980-4981-A6D1-3D603D49E47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655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0882-1980-4981-A6D1-3D603D49E47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928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0882-1980-4981-A6D1-3D603D49E47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878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0882-1980-4981-A6D1-3D603D49E47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68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0882-1980-4981-A6D1-3D603D49E47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498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0882-1980-4981-A6D1-3D603D49E47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58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0882-1980-4981-A6D1-3D603D49E47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467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0882-1980-4981-A6D1-3D603D49E47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262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0882-1980-4981-A6D1-3D603D49E47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040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0882-1980-4981-A6D1-3D603D49E47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625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E0882-1980-4981-A6D1-3D603D49E47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800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>
          <a:gsLst>
            <a:gs pos="0">
              <a:srgbClr val="5080FF"/>
            </a:gs>
            <a:gs pos="100000">
              <a:srgbClr val="806D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82BD4-59A0-404A-BBC6-ED0F34FBA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725" y="895928"/>
            <a:ext cx="10515600" cy="1838796"/>
          </a:xfrm>
        </p:spPr>
        <p:txBody>
          <a:bodyPr anchor="t">
            <a:normAutofit/>
          </a:bodyPr>
          <a:lstStyle>
            <a:lvl1pPr algn="l">
              <a:defRPr sz="4000" b="1" spc="-15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4E9B00-363D-4EFC-8B0B-6C2D7EAB7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5" y="3400035"/>
            <a:ext cx="2743200" cy="365125"/>
          </a:xfr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13AAAE-F7E1-45A8-93CB-933E5581F925}"/>
              </a:ext>
            </a:extLst>
          </p:cNvPr>
          <p:cNvSpPr/>
          <p:nvPr userDrawn="1"/>
        </p:nvSpPr>
        <p:spPr>
          <a:xfrm>
            <a:off x="847725" y="3289388"/>
            <a:ext cx="6858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EC6EA8A-9047-41F1-A9FA-EFFA8DB173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725" y="6131719"/>
            <a:ext cx="1371600" cy="219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5E3258-4645-407B-8E71-66A8E436C102}"/>
              </a:ext>
            </a:extLst>
          </p:cNvPr>
          <p:cNvSpPr txBox="1"/>
          <p:nvPr userDrawn="1"/>
        </p:nvSpPr>
        <p:spPr>
          <a:xfrm>
            <a:off x="2324100" y="6102083"/>
            <a:ext cx="3286125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Copyright © </a:t>
            </a:r>
            <a:r>
              <a:rPr lang="en-US" altLang="ko-KR" sz="1100" spc="-20" dirty="0" err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Covision</a:t>
            </a:r>
            <a:r>
              <a:rPr lang="en-US" altLang="ko-KR" sz="1100" spc="-2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Corp. 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969914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gradFill>
          <a:gsLst>
            <a:gs pos="0">
              <a:srgbClr val="5080FF"/>
            </a:gs>
            <a:gs pos="100000">
              <a:srgbClr val="806D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4D710-DC13-4067-9EBE-B60CC552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9445"/>
            <a:ext cx="6096000" cy="519111"/>
          </a:xfrm>
        </p:spPr>
        <p:txBody>
          <a:bodyPr anchor="t">
            <a:norm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74456-8F02-4058-978B-D8F673FEE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32CDB-262D-4736-92D7-BFC023ED7D05}" type="datetimeFigureOut">
              <a:rPr lang="ko-KR" altLang="en-US" smtClean="0"/>
              <a:pPr/>
              <a:t>2023-09-08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798E4-8F17-4B9D-9791-89F98D39E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0836F-58EF-427F-888D-4FA33121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911C4-F79D-46E1-B7B3-3F89AB79C5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18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74456-8F02-4058-978B-D8F673FEE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32CDB-262D-4736-92D7-BFC023ED7D05}" type="datetimeFigureOut">
              <a:rPr lang="ko-KR" altLang="en-US" smtClean="0"/>
              <a:pPr/>
              <a:t>2023-09-08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798E4-8F17-4B9D-9791-89F98D39E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0836F-58EF-427F-888D-4FA33121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911C4-F79D-46E1-B7B3-3F89AB79C56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5ABBD6-4893-4014-B92F-A76C2E21B026}"/>
              </a:ext>
            </a:extLst>
          </p:cNvPr>
          <p:cNvSpPr/>
          <p:nvPr userDrawn="1"/>
        </p:nvSpPr>
        <p:spPr>
          <a:xfrm>
            <a:off x="0" y="0"/>
            <a:ext cx="12192000" cy="519111"/>
          </a:xfrm>
          <a:prstGeom prst="rect">
            <a:avLst/>
          </a:prstGeom>
          <a:gradFill>
            <a:gsLst>
              <a:gs pos="0">
                <a:srgbClr val="5080FF"/>
              </a:gs>
              <a:gs pos="100000">
                <a:srgbClr val="806D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54D710-DC13-4067-9EBE-B60CC552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9" y="97919"/>
            <a:ext cx="6096000" cy="323273"/>
          </a:xfrm>
        </p:spPr>
        <p:txBody>
          <a:bodyPr anchor="t"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0239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EB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7784DA-F8F7-4FF4-BDC2-7173D6B72C42}"/>
              </a:ext>
            </a:extLst>
          </p:cNvPr>
          <p:cNvSpPr/>
          <p:nvPr userDrawn="1"/>
        </p:nvSpPr>
        <p:spPr>
          <a:xfrm>
            <a:off x="9115426" y="772895"/>
            <a:ext cx="2952750" cy="54961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1094E-B394-44C8-BB0C-ADA9E3E6B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5425" y="1087436"/>
            <a:ext cx="2952750" cy="5181601"/>
          </a:xfrm>
        </p:spPr>
        <p:txBody>
          <a:bodyPr>
            <a:normAutofit/>
          </a:bodyPr>
          <a:lstStyle>
            <a:lvl1pPr marL="108000" indent="-144000">
              <a:buFont typeface="+mj-lt"/>
              <a:buAutoNum type="arabicPeriod"/>
              <a:defRPr sz="1000"/>
            </a:lvl1pPr>
            <a:lvl2pPr marL="432000" indent="-144000">
              <a:buFont typeface="Wingdings" panose="05000000000000000000" pitchFamily="2" charset="2"/>
              <a:buChar char="§"/>
              <a:defRPr sz="1000"/>
            </a:lvl2pPr>
            <a:lvl3pPr marL="720000" indent="-144000">
              <a:buFont typeface="Wingdings" panose="05000000000000000000" pitchFamily="2" charset="2"/>
              <a:buChar char="ü"/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B495C1-A343-43FD-A56C-14DF73335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75" y="189092"/>
            <a:ext cx="2514600" cy="192497"/>
          </a:xfrm>
        </p:spPr>
        <p:txBody>
          <a:bodyPr>
            <a:noAutofit/>
          </a:bodyPr>
          <a:lstStyle>
            <a:lvl1pPr>
              <a:defRPr sz="1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0EE009-5E49-48C3-896A-45C798AB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0" y="6356350"/>
            <a:ext cx="2743200" cy="365125"/>
          </a:xfrm>
        </p:spPr>
        <p:txBody>
          <a:bodyPr/>
          <a:lstStyle/>
          <a:p>
            <a:fld id="{5B632CDB-262D-4736-92D7-BFC023ED7D05}" type="datetimeFigureOut">
              <a:rPr lang="ko-KR" altLang="en-US" smtClean="0"/>
              <a:t>2023-09-08</a:t>
            </a:fld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14F2D9F-FCE9-478A-8D08-C7364A04D65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57394872"/>
              </p:ext>
            </p:extLst>
          </p:nvPr>
        </p:nvGraphicFramePr>
        <p:xfrm>
          <a:off x="104774" y="117813"/>
          <a:ext cx="11963402" cy="557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9133">
                  <a:extLst>
                    <a:ext uri="{9D8B030D-6E8A-4147-A177-3AD203B41FA5}">
                      <a16:colId xmlns:a16="http://schemas.microsoft.com/office/drawing/2014/main" val="2103859053"/>
                    </a:ext>
                  </a:extLst>
                </a:gridCol>
                <a:gridCol w="3463776">
                  <a:extLst>
                    <a:ext uri="{9D8B030D-6E8A-4147-A177-3AD203B41FA5}">
                      <a16:colId xmlns:a16="http://schemas.microsoft.com/office/drawing/2014/main" val="1278037956"/>
                    </a:ext>
                  </a:extLst>
                </a:gridCol>
                <a:gridCol w="1039133">
                  <a:extLst>
                    <a:ext uri="{9D8B030D-6E8A-4147-A177-3AD203B41FA5}">
                      <a16:colId xmlns:a16="http://schemas.microsoft.com/office/drawing/2014/main" val="4288712505"/>
                    </a:ext>
                  </a:extLst>
                </a:gridCol>
                <a:gridCol w="3463776">
                  <a:extLst>
                    <a:ext uri="{9D8B030D-6E8A-4147-A177-3AD203B41FA5}">
                      <a16:colId xmlns:a16="http://schemas.microsoft.com/office/drawing/2014/main" val="295908873"/>
                    </a:ext>
                  </a:extLst>
                </a:gridCol>
                <a:gridCol w="1039133">
                  <a:extLst>
                    <a:ext uri="{9D8B030D-6E8A-4147-A177-3AD203B41FA5}">
                      <a16:colId xmlns:a16="http://schemas.microsoft.com/office/drawing/2014/main" val="2599547221"/>
                    </a:ext>
                  </a:extLst>
                </a:gridCol>
                <a:gridCol w="1918451">
                  <a:extLst>
                    <a:ext uri="{9D8B030D-6E8A-4147-A177-3AD203B41FA5}">
                      <a16:colId xmlns:a16="http://schemas.microsoft.com/office/drawing/2014/main" val="1376039704"/>
                    </a:ext>
                  </a:extLst>
                </a:gridCol>
              </a:tblGrid>
              <a:tr h="2788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Subject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8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8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8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554246"/>
                  </a:ext>
                </a:extLst>
              </a:tr>
              <a:tr h="2788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Location 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8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8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8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135336"/>
                  </a:ext>
                </a:extLst>
              </a:tr>
            </a:tbl>
          </a:graphicData>
        </a:graphic>
      </p:graphicFrame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DCDE49-29AA-4737-934C-4EF505B8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1" y="6356350"/>
            <a:ext cx="6067424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69183-6996-4640-8C9F-DA06E5B19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5425" y="6356350"/>
            <a:ext cx="2743200" cy="365125"/>
          </a:xfrm>
        </p:spPr>
        <p:txBody>
          <a:bodyPr/>
          <a:lstStyle/>
          <a:p>
            <a:fld id="{25C911C4-F79D-46E1-B7B3-3F89AB79C56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EAD4F4-6BF5-47D3-A736-8A34E1ADBC4B}"/>
              </a:ext>
            </a:extLst>
          </p:cNvPr>
          <p:cNvSpPr txBox="1"/>
          <p:nvPr userDrawn="1"/>
        </p:nvSpPr>
        <p:spPr>
          <a:xfrm>
            <a:off x="10210800" y="150403"/>
            <a:ext cx="1504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장서연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6C186D5A-2B76-41A4-80F8-C5ED717E0E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10800" y="443535"/>
            <a:ext cx="1504950" cy="18829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5pPr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ko-KR" altLang="en-US" dirty="0"/>
              <a:t>텍스트 스타일 편집</a:t>
            </a:r>
          </a:p>
          <a:p>
            <a:pPr lvl="4"/>
            <a:endParaRPr lang="ko-KR" altLang="en-US" dirty="0"/>
          </a:p>
        </p:txBody>
      </p:sp>
      <p:sp>
        <p:nvSpPr>
          <p:cNvPr id="23" name="텍스트 개체 틀 21">
            <a:extLst>
              <a:ext uri="{FF2B5EF4-FFF2-40B4-BE49-F238E27FC236}">
                <a16:creationId xmlns:a16="http://schemas.microsoft.com/office/drawing/2014/main" id="{E69DF1F0-7E2A-4F5D-BFB7-D662805B1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3100" y="443535"/>
            <a:ext cx="1504950" cy="18829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5pPr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ko-KR" altLang="en-US" dirty="0"/>
              <a:t>텍스트 스타일 편집</a:t>
            </a:r>
          </a:p>
          <a:p>
            <a:pPr lvl="4"/>
            <a:endParaRPr lang="ko-KR" altLang="en-US" dirty="0"/>
          </a:p>
        </p:txBody>
      </p:sp>
      <p:sp>
        <p:nvSpPr>
          <p:cNvPr id="28" name="텍스트 개체 틀 21">
            <a:extLst>
              <a:ext uri="{FF2B5EF4-FFF2-40B4-BE49-F238E27FC236}">
                <a16:creationId xmlns:a16="http://schemas.microsoft.com/office/drawing/2014/main" id="{4DD07CEA-F174-4A9D-B881-308FFA9C6D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9675" y="443535"/>
            <a:ext cx="1504950" cy="18829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5pPr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ko-KR" altLang="en-US" dirty="0"/>
              <a:t>텍스트 스타일 편집</a:t>
            </a:r>
          </a:p>
          <a:p>
            <a:pPr lvl="4"/>
            <a:endParaRPr lang="ko-KR" altLang="en-US" dirty="0"/>
          </a:p>
        </p:txBody>
      </p:sp>
      <p:sp>
        <p:nvSpPr>
          <p:cNvPr id="29" name="텍스트 개체 틀 21">
            <a:extLst>
              <a:ext uri="{FF2B5EF4-FFF2-40B4-BE49-F238E27FC236}">
                <a16:creationId xmlns:a16="http://schemas.microsoft.com/office/drawing/2014/main" id="{9CE148C5-30AF-4187-8B33-401A4B56EA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3100" y="157785"/>
            <a:ext cx="1504950" cy="18829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5pPr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ko-KR" altLang="en-US" dirty="0"/>
              <a:t>텍스트 스타일 편집</a:t>
            </a:r>
          </a:p>
          <a:p>
            <a:pPr lvl="4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F57A4D-9AE8-48BE-B7AC-CCBA1074EFF2}"/>
              </a:ext>
            </a:extLst>
          </p:cNvPr>
          <p:cNvSpPr/>
          <p:nvPr userDrawn="1"/>
        </p:nvSpPr>
        <p:spPr>
          <a:xfrm>
            <a:off x="9115425" y="762747"/>
            <a:ext cx="2952750" cy="237377"/>
          </a:xfrm>
          <a:prstGeom prst="rect">
            <a:avLst/>
          </a:prstGeom>
          <a:solidFill>
            <a:srgbClr val="5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Description</a:t>
            </a:r>
            <a:endParaRPr lang="ko-KR" altLang="en-US" sz="12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E7DB79-BA9B-4D35-B52B-7979880268A4}"/>
              </a:ext>
            </a:extLst>
          </p:cNvPr>
          <p:cNvSpPr/>
          <p:nvPr userDrawn="1"/>
        </p:nvSpPr>
        <p:spPr>
          <a:xfrm>
            <a:off x="332252" y="925092"/>
            <a:ext cx="8469297" cy="51816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8078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F02125-45A4-499B-A9BE-4AF5A4C4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FD1D04-F54D-47E2-A391-838DC50EA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A87B5F-5670-4E97-B714-5218B90C5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32CDB-262D-4736-92D7-BFC023ED7D05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AD9DF-54B4-42B6-BF15-5199082B0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05E33-03DF-46DD-A7A7-005A10D0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911C4-F79D-46E1-B7B3-3F89AB79C5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089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0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ko.vuejs.org/guide/essentials/template-syntax.html#directives" TargetMode="Externa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ko.vuejs.org/guide/essentials/template-syntax.html#directiv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o.vuejs.org/guide/essentials/template-syntax.html#directive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vuejs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v2.ko.vuejs.org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folio.net/" TargetMode="External"/><Relationship Id="rId2" Type="http://schemas.openxmlformats.org/officeDocument/2006/relationships/hyperlink" Target="https://www.behance.net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rafolio.naver.com/works/list.grf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sontulip/how-to-db-design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erdcloud.com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ass-guidelin.es/#the-7-1-pattern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9861B-9FD1-4212-B866-BCF6F8BB54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2023 </a:t>
            </a:r>
            <a:r>
              <a:rPr lang="ko-KR" altLang="en-US" dirty="0"/>
              <a:t>역량강화 </a:t>
            </a:r>
            <a:r>
              <a:rPr lang="en-US" altLang="ko-KR" dirty="0"/>
              <a:t>VUE </a:t>
            </a:r>
            <a:r>
              <a:rPr lang="ko-KR" altLang="en-US" dirty="0"/>
              <a:t>스터디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0CD7E0-D1C8-4655-93D8-8CCEA4BCC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5" y="3400035"/>
            <a:ext cx="2743200" cy="8967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/>
              <a:t>UXUI </a:t>
            </a:r>
            <a:r>
              <a:rPr lang="ko-KR" altLang="en-US" b="1" dirty="0"/>
              <a:t>디자인 팀 </a:t>
            </a:r>
            <a:endParaRPr lang="en-US" altLang="ko-KR" b="1" dirty="0"/>
          </a:p>
          <a:p>
            <a:pPr>
              <a:lnSpc>
                <a:spcPct val="100000"/>
              </a:lnSpc>
            </a:pPr>
            <a:r>
              <a:rPr lang="ko-KR" altLang="en-US" dirty="0"/>
              <a:t>장서연 대리 </a:t>
            </a:r>
            <a:r>
              <a:rPr lang="en-US" altLang="ko-KR" dirty="0"/>
              <a:t>/ </a:t>
            </a:r>
            <a:r>
              <a:rPr lang="ko-KR" altLang="en-US" dirty="0" err="1"/>
              <a:t>지다혜</a:t>
            </a:r>
            <a:r>
              <a:rPr lang="ko-KR" altLang="en-US" dirty="0"/>
              <a:t> 대리</a:t>
            </a:r>
          </a:p>
        </p:txBody>
      </p:sp>
    </p:spTree>
    <p:extLst>
      <p:ext uri="{BB962C8B-B14F-4D97-AF65-F5344CB8AC3E}">
        <p14:creationId xmlns:p14="http://schemas.microsoft.com/office/powerpoint/2010/main" val="2944816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2808-3646-4D4E-AECE-8DEAA69D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VUE MVVC </a:t>
            </a:r>
            <a:r>
              <a:rPr lang="ko-KR" altLang="en-US" dirty="0"/>
              <a:t>패턴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E8FE07-2E8C-487A-8549-1139B70D6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12" y="1046434"/>
            <a:ext cx="6096000" cy="3238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0590113-FF3B-4318-9E33-320EC09427E8}"/>
              </a:ext>
            </a:extLst>
          </p:cNvPr>
          <p:cNvSpPr/>
          <p:nvPr/>
        </p:nvSpPr>
        <p:spPr>
          <a:xfrm>
            <a:off x="3048000" y="4483626"/>
            <a:ext cx="6096000" cy="116461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웹페이지는 돔과 자바스크립트로 만들어지게 되는데 </a:t>
            </a:r>
            <a:br>
              <a:rPr lang="en-US" altLang="ko-KR" sz="1200" dirty="0"/>
            </a:br>
            <a:r>
              <a:rPr lang="ko-KR" altLang="en-US" sz="1200" dirty="0"/>
              <a:t>돔이 </a:t>
            </a:r>
            <a:r>
              <a:rPr lang="ko-KR" altLang="en-US" sz="1200" dirty="0" err="1"/>
              <a:t>View</a:t>
            </a:r>
            <a:r>
              <a:rPr lang="ko-KR" altLang="en-US" sz="1200" dirty="0"/>
              <a:t> 역할을 하고, 자바스크립트가 </a:t>
            </a:r>
            <a:r>
              <a:rPr lang="ko-KR" altLang="en-US" sz="1200" dirty="0" err="1"/>
              <a:t>Model</a:t>
            </a:r>
            <a:r>
              <a:rPr lang="ko-KR" altLang="en-US" sz="1200" dirty="0"/>
              <a:t> 역할을 합니다.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뷰모델이</a:t>
            </a:r>
            <a:r>
              <a:rPr lang="ko-KR" altLang="en-US" sz="1200" dirty="0"/>
              <a:t> 없는 경우에는 직접 모델과 뷰를 연결해야 합니다.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그러나 </a:t>
            </a:r>
            <a:r>
              <a:rPr lang="ko-KR" altLang="en-US" sz="1200" dirty="0" err="1"/>
              <a:t>뷰모델이</a:t>
            </a:r>
            <a:r>
              <a:rPr lang="ko-KR" altLang="en-US" sz="1200" dirty="0"/>
              <a:t> 중간에서 연결해 주는 것이 MVVM 모델입니다.</a:t>
            </a:r>
          </a:p>
        </p:txBody>
      </p:sp>
    </p:spTree>
    <p:extLst>
      <p:ext uri="{BB962C8B-B14F-4D97-AF65-F5344CB8AC3E}">
        <p14:creationId xmlns:p14="http://schemas.microsoft.com/office/powerpoint/2010/main" val="1151355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2808-3646-4D4E-AECE-8DEAA69D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VUE Lifecycle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1A0E88-43F6-4095-9B23-5454CDF7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" y="568624"/>
            <a:ext cx="3977197" cy="62893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C3DD34-0AAD-4348-98F6-BB7F1F151312}"/>
              </a:ext>
            </a:extLst>
          </p:cNvPr>
          <p:cNvSpPr txBox="1"/>
          <p:nvPr/>
        </p:nvSpPr>
        <p:spPr>
          <a:xfrm>
            <a:off x="4468494" y="1553592"/>
            <a:ext cx="6832780" cy="3934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/>
              <a:t>beforeCreate</a:t>
            </a: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인스턴스가 초기화 된 직후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 관찰 및 이벤트</a:t>
            </a:r>
            <a:r>
              <a:rPr lang="en-US" altLang="ko-KR" sz="1200" dirty="0"/>
              <a:t>/</a:t>
            </a:r>
            <a:r>
              <a:rPr lang="ko-KR" altLang="en-US" sz="1200" dirty="0"/>
              <a:t>감시자 </a:t>
            </a:r>
            <a:r>
              <a:rPr lang="en-US" altLang="ko-KR" sz="1200" dirty="0"/>
              <a:t>(watcher) </a:t>
            </a:r>
            <a:r>
              <a:rPr lang="ko-KR" altLang="en-US" sz="1200" dirty="0"/>
              <a:t>설정 전에 동기적으로 호출됨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인스턴스가 생성되고 나서 가장 처음으로 실행되는 라이프 사이클 단계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뷰 인스턴스의 </a:t>
            </a:r>
            <a:r>
              <a:rPr lang="en-US" altLang="ko-KR" sz="1200" dirty="0"/>
              <a:t>data</a:t>
            </a:r>
            <a:r>
              <a:rPr lang="ko-KR" altLang="en-US" sz="1200" dirty="0"/>
              <a:t>와 </a:t>
            </a:r>
            <a:r>
              <a:rPr lang="en-US" altLang="ko-KR" sz="1200" dirty="0"/>
              <a:t>methods </a:t>
            </a:r>
            <a:r>
              <a:rPr lang="ko-KR" altLang="en-US" sz="1200" dirty="0"/>
              <a:t>속성이 정의되어 있지 않고 화면 요소</a:t>
            </a:r>
            <a:r>
              <a:rPr lang="en-US" altLang="ko-KR" sz="1200" dirty="0"/>
              <a:t>(</a:t>
            </a:r>
            <a:r>
              <a:rPr lang="en-US" altLang="ko-KR" sz="1200" dirty="0" err="1"/>
              <a:t>dom</a:t>
            </a:r>
            <a:r>
              <a:rPr lang="en-US" altLang="ko-KR" sz="1200" dirty="0"/>
              <a:t>) </a:t>
            </a:r>
            <a:r>
              <a:rPr lang="ko-KR" altLang="en-US" sz="1200" dirty="0"/>
              <a:t>에도 접근할 수 없음</a:t>
            </a:r>
          </a:p>
          <a:p>
            <a:pPr>
              <a:lnSpc>
                <a:spcPct val="150000"/>
              </a:lnSpc>
            </a:pPr>
            <a:endParaRPr lang="ko-KR" altLang="en-US" sz="12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created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인스턴스가 생성된 후 동기적으로 호출됨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이 단계에서 </a:t>
            </a:r>
            <a:r>
              <a:rPr lang="en-US" altLang="ko-KR" sz="1200" dirty="0"/>
              <a:t>data </a:t>
            </a:r>
            <a:r>
              <a:rPr lang="ko-KR" altLang="en-US" sz="1200" dirty="0"/>
              <a:t>관찰</a:t>
            </a:r>
            <a:r>
              <a:rPr lang="en-US" altLang="ko-KR" sz="1200" dirty="0"/>
              <a:t>, computed </a:t>
            </a:r>
            <a:r>
              <a:rPr lang="ko-KR" altLang="en-US" sz="1200" dirty="0"/>
              <a:t>속성</a:t>
            </a:r>
            <a:r>
              <a:rPr lang="en-US" altLang="ko-KR" sz="1200" dirty="0"/>
              <a:t>, methods, watch/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콜백</a:t>
            </a:r>
            <a:r>
              <a:rPr lang="ko-KR" altLang="en-US" sz="1200" dirty="0"/>
              <a:t> 등의 설정이 준비되었음을 의미하는 옵션 처리를 완료함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data, methods </a:t>
            </a:r>
            <a:r>
              <a:rPr lang="ko-KR" altLang="en-US" sz="1200" dirty="0"/>
              <a:t>속성이 정의되어서 접근 가능화면 요소가 인스턴스에 부착되기 전이므로 </a:t>
            </a:r>
            <a:r>
              <a:rPr lang="en-US" altLang="ko-KR" sz="1200" dirty="0"/>
              <a:t>template </a:t>
            </a:r>
            <a:r>
              <a:rPr lang="ko-KR" altLang="en-US" sz="1200" dirty="0"/>
              <a:t>속성에 정의한 돔 요소에 접근하는 코드를 구현할 수 없음</a:t>
            </a:r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FEBED-63CD-46B2-A7CE-122AFC450DD5}"/>
              </a:ext>
            </a:extLst>
          </p:cNvPr>
          <p:cNvSpPr txBox="1"/>
          <p:nvPr/>
        </p:nvSpPr>
        <p:spPr>
          <a:xfrm>
            <a:off x="4468494" y="774321"/>
            <a:ext cx="6601960" cy="610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인스턴스의 상태에 따라 호출 할 수 있는 속성들을 </a:t>
            </a:r>
            <a:r>
              <a:rPr lang="ko-KR" altLang="en-US" sz="1200" b="1" dirty="0"/>
              <a:t>라이프사이클</a:t>
            </a:r>
            <a:r>
              <a:rPr lang="en-US" altLang="ko-KR" sz="1200" b="1" dirty="0"/>
              <a:t>(Lifecycle)</a:t>
            </a:r>
            <a:r>
              <a:rPr lang="ko-KR" altLang="en-US" sz="1200" dirty="0"/>
              <a:t>이라고 한다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ko-KR" altLang="en-US" sz="1200" dirty="0"/>
              <a:t>그 속성마다 개발자가 추가한 커스텀 로직을 </a:t>
            </a:r>
            <a:r>
              <a:rPr lang="ko-KR" altLang="en-US" sz="1200" b="1" dirty="0"/>
              <a:t>라이프 사이클 훅</a:t>
            </a:r>
            <a:r>
              <a:rPr lang="en-US" altLang="ko-KR" sz="1200" b="1" dirty="0"/>
              <a:t>(Lifecycle Hooks)</a:t>
            </a:r>
            <a:r>
              <a:rPr lang="ko-KR" altLang="en-US" sz="1200" dirty="0"/>
              <a:t>이라고 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40097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2808-3646-4D4E-AECE-8DEAA69D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VUE Lifecycle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1A0E88-43F6-4095-9B23-5454CDF7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" y="568624"/>
            <a:ext cx="3977197" cy="62893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C3DD34-0AAD-4348-98F6-BB7F1F151312}"/>
              </a:ext>
            </a:extLst>
          </p:cNvPr>
          <p:cNvSpPr txBox="1"/>
          <p:nvPr/>
        </p:nvSpPr>
        <p:spPr>
          <a:xfrm>
            <a:off x="4468494" y="1553592"/>
            <a:ext cx="6832780" cy="3380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/>
              <a:t>beforeMount</a:t>
            </a: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이 훅은 서버 측 렌더링 중 호출되지 않음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마운트가 시작되기 직전에 호출됨</a:t>
            </a:r>
            <a:r>
              <a:rPr lang="en-US" altLang="ko-KR" sz="1200" dirty="0"/>
              <a:t>. </a:t>
            </a:r>
            <a:r>
              <a:rPr lang="ko-KR" altLang="en-US" sz="1200" dirty="0"/>
              <a:t>인스턴스를 화면에 붙이기 전 실행해야 할 코드를 구현하면 됨</a:t>
            </a:r>
            <a:r>
              <a:rPr lang="en-US" altLang="ko-KR" sz="1200" dirty="0"/>
              <a:t>    </a:t>
            </a:r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mounted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인스턴스가 </a:t>
            </a:r>
            <a:r>
              <a:rPr lang="ko-KR" altLang="en-US" sz="1200" dirty="0" err="1"/>
              <a:t>마운트된</a:t>
            </a:r>
            <a:r>
              <a:rPr lang="ko-KR" altLang="en-US" sz="1200" dirty="0"/>
              <a:t> 후 호출되며</a:t>
            </a:r>
            <a:r>
              <a:rPr lang="en-US" altLang="ko-KR" sz="1200" dirty="0"/>
              <a:t>, </a:t>
            </a:r>
            <a:r>
              <a:rPr lang="ko-KR" altLang="en-US" sz="1200" dirty="0"/>
              <a:t>여기서 </a:t>
            </a:r>
            <a:r>
              <a:rPr lang="en-US" altLang="ko-KR" sz="1200" dirty="0"/>
              <a:t>`</a:t>
            </a:r>
            <a:r>
              <a:rPr lang="en-US" altLang="ko-KR" sz="1200" dirty="0" err="1"/>
              <a:t>Vue.createApp</a:t>
            </a:r>
            <a:r>
              <a:rPr lang="en-US" altLang="ko-KR" sz="1200" dirty="0"/>
              <a:t>({}).mount()`</a:t>
            </a:r>
            <a:r>
              <a:rPr lang="ko-KR" altLang="en-US" sz="1200" dirty="0"/>
              <a:t>로 전달된 </a:t>
            </a:r>
            <a:r>
              <a:rPr lang="ko-KR" altLang="en-US" sz="1200" dirty="0" err="1"/>
              <a:t>엘리먼트는</a:t>
            </a:r>
            <a:r>
              <a:rPr lang="ko-KR" altLang="en-US" sz="1200" dirty="0"/>
              <a:t> 새로 생성된 </a:t>
            </a:r>
            <a:r>
              <a:rPr lang="en-US" altLang="ko-KR" sz="1200" dirty="0"/>
              <a:t>`</a:t>
            </a:r>
            <a:r>
              <a:rPr lang="en-US" altLang="ko-KR" sz="1200" dirty="0" err="1"/>
              <a:t>vm</a:t>
            </a:r>
            <a:r>
              <a:rPr lang="en-US" altLang="ko-KR" sz="1200" dirty="0"/>
              <a:t>.$el` </a:t>
            </a:r>
            <a:r>
              <a:rPr lang="ko-KR" altLang="en-US" sz="1200" dirty="0"/>
              <a:t>로 대체됨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template </a:t>
            </a:r>
            <a:r>
              <a:rPr lang="ko-KR" altLang="en-US" sz="1200" dirty="0"/>
              <a:t>속성에 정의한 화면 요소에 접근할 수 있음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mounted</a:t>
            </a:r>
            <a:r>
              <a:rPr lang="ko-KR" altLang="en-US" sz="1200" dirty="0"/>
              <a:t>는 모든 자식 컴포넌트가 </a:t>
            </a:r>
            <a:r>
              <a:rPr lang="ko-KR" altLang="en-US" sz="1200" dirty="0" err="1"/>
              <a:t>마운트되었음을</a:t>
            </a:r>
            <a:r>
              <a:rPr lang="ko-KR" altLang="en-US" sz="1200" dirty="0"/>
              <a:t> 보장하지 않음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돔에 인스턴스가 </a:t>
            </a:r>
            <a:r>
              <a:rPr lang="ko-KR" altLang="en-US" sz="1200" dirty="0" err="1"/>
              <a:t>부착되자마자</a:t>
            </a:r>
            <a:r>
              <a:rPr lang="ko-KR" altLang="en-US" sz="1200" dirty="0"/>
              <a:t> 호출되기 때문에</a:t>
            </a:r>
            <a:r>
              <a:rPr lang="en-US" altLang="ko-KR" sz="1200" dirty="0"/>
              <a:t>, </a:t>
            </a:r>
            <a:r>
              <a:rPr lang="ko-KR" altLang="en-US" sz="1200" dirty="0"/>
              <a:t>하위 컴포넌트나 외부 라이브러리에 의해후에 추가된 화면 요소들은 최종 </a:t>
            </a:r>
            <a:r>
              <a:rPr lang="en-US" altLang="ko-KR" sz="1200" dirty="0"/>
              <a:t>HTML </a:t>
            </a:r>
            <a:r>
              <a:rPr lang="ko-KR" altLang="en-US" sz="1200" dirty="0"/>
              <a:t>코드로 변환되는 시점과 다를 수 있음</a:t>
            </a:r>
            <a:endParaRPr lang="en-US" altLang="ko-KR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CEEA3-4D6B-48F3-A25C-9264AAEC3BF2}"/>
              </a:ext>
            </a:extLst>
          </p:cNvPr>
          <p:cNvSpPr txBox="1"/>
          <p:nvPr/>
        </p:nvSpPr>
        <p:spPr>
          <a:xfrm>
            <a:off x="4468494" y="774321"/>
            <a:ext cx="6601960" cy="610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인스턴스의 상태에 따라 호출 할 수 있는 속성들을 </a:t>
            </a:r>
            <a:r>
              <a:rPr lang="ko-KR" altLang="en-US" sz="1200" b="1" dirty="0"/>
              <a:t>라이프사이클</a:t>
            </a:r>
            <a:r>
              <a:rPr lang="en-US" altLang="ko-KR" sz="1200" b="1" dirty="0"/>
              <a:t>(Lifecycle)</a:t>
            </a:r>
            <a:r>
              <a:rPr lang="ko-KR" altLang="en-US" sz="1200" dirty="0"/>
              <a:t>이라고 한다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ko-KR" altLang="en-US" sz="1200" dirty="0"/>
              <a:t>그 속성마다 개발자가 추가한 커스텀 로직을 </a:t>
            </a:r>
            <a:r>
              <a:rPr lang="ko-KR" altLang="en-US" sz="1200" b="1" dirty="0"/>
              <a:t>라이프 사이클 훅</a:t>
            </a:r>
            <a:r>
              <a:rPr lang="en-US" altLang="ko-KR" sz="1200" b="1" dirty="0"/>
              <a:t>(Lifecycle Hooks)</a:t>
            </a:r>
            <a:r>
              <a:rPr lang="ko-KR" altLang="en-US" sz="1200" dirty="0"/>
              <a:t>이라고 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94706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2808-3646-4D4E-AECE-8DEAA69D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VUE Lifecycle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1A0E88-43F6-4095-9B23-5454CDF7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" y="568624"/>
            <a:ext cx="3977197" cy="62893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C3DD34-0AAD-4348-98F6-BB7F1F151312}"/>
              </a:ext>
            </a:extLst>
          </p:cNvPr>
          <p:cNvSpPr txBox="1"/>
          <p:nvPr/>
        </p:nvSpPr>
        <p:spPr>
          <a:xfrm>
            <a:off x="4468494" y="1553592"/>
            <a:ext cx="6832780" cy="4488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/>
              <a:t>beforeUpdate</a:t>
            </a: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초기 렌더링만 </a:t>
            </a:r>
            <a:r>
              <a:rPr lang="ko-KR" altLang="en-US" sz="1200" dirty="0" err="1"/>
              <a:t>서버측에서</a:t>
            </a:r>
            <a:r>
              <a:rPr lang="ko-KR" altLang="en-US" sz="1200" dirty="0"/>
              <a:t> 수행되기 때문에</a:t>
            </a:r>
            <a:r>
              <a:rPr lang="en-US" altLang="ko-KR" sz="1200" dirty="0"/>
              <a:t>, </a:t>
            </a:r>
            <a:r>
              <a:rPr lang="ko-KR" altLang="en-US" sz="1200" dirty="0"/>
              <a:t>서버 측 렌더링 중 호출되지 않음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DOM</a:t>
            </a:r>
            <a:r>
              <a:rPr lang="ko-KR" altLang="en-US" sz="1200" dirty="0"/>
              <a:t>이 패치되기 전에 데이터가 변경될 때 호출됨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화면 요소에 인스턴스가 부착된 후</a:t>
            </a:r>
            <a:r>
              <a:rPr lang="en-US" altLang="ko-KR" sz="1200" dirty="0"/>
              <a:t>, $watch </a:t>
            </a:r>
            <a:r>
              <a:rPr lang="ko-KR" altLang="en-US" sz="1200" dirty="0"/>
              <a:t>속성으로 관찰하던 데이터가 변경되면 가상 돔을 이용해 화면에 다시 그려지게 됨</a:t>
            </a:r>
            <a:r>
              <a:rPr lang="en-US" altLang="ko-KR" sz="1200" dirty="0"/>
              <a:t>, </a:t>
            </a:r>
            <a:r>
              <a:rPr lang="ko-KR" altLang="en-US" sz="1200" dirty="0"/>
              <a:t>이 때 그리기 직전 호출되는 단계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업데이트 전에 기존 </a:t>
            </a:r>
            <a:r>
              <a:rPr lang="en-US" altLang="ko-KR" sz="1200" dirty="0"/>
              <a:t>DOM</a:t>
            </a:r>
            <a:r>
              <a:rPr lang="ko-KR" altLang="en-US" sz="1200" dirty="0"/>
              <a:t>에 접근할 수 있음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변경 예정인 데이터 값을 이용해 작업을 </a:t>
            </a:r>
            <a:r>
              <a:rPr lang="ko-KR" altLang="en-US" sz="1200" dirty="0" err="1"/>
              <a:t>해야할</a:t>
            </a:r>
            <a:r>
              <a:rPr lang="ko-KR" altLang="en-US" sz="1200" dirty="0"/>
              <a:t> 때 이 단계 사용하면 됨</a:t>
            </a:r>
          </a:p>
          <a:p>
            <a:pPr>
              <a:lnSpc>
                <a:spcPct val="150000"/>
              </a:lnSpc>
            </a:pPr>
            <a:endParaRPr lang="ko-KR" altLang="en-US" sz="12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Updated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서버 측 렌더링 중 호출되지 않음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데이터가 변경되어 가상 </a:t>
            </a:r>
            <a:r>
              <a:rPr lang="en-US" altLang="ko-KR" sz="1200" dirty="0"/>
              <a:t>DOM</a:t>
            </a:r>
            <a:r>
              <a:rPr lang="ko-KR" altLang="en-US" sz="1200" dirty="0"/>
              <a:t>이 다시 렌더링 되고 </a:t>
            </a:r>
            <a:r>
              <a:rPr lang="ko-KR" altLang="en-US" sz="1200" dirty="0" err="1"/>
              <a:t>패치된</a:t>
            </a:r>
            <a:r>
              <a:rPr lang="ko-KR" altLang="en-US" sz="1200" dirty="0"/>
              <a:t> 후에 호출됨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updated </a:t>
            </a:r>
            <a:r>
              <a:rPr lang="ko-KR" altLang="en-US" sz="1200" dirty="0"/>
              <a:t>훅 내부에서 </a:t>
            </a:r>
            <a:r>
              <a:rPr lang="en-US" altLang="ko-KR" sz="1200" dirty="0"/>
              <a:t>DOM</a:t>
            </a:r>
            <a:r>
              <a:rPr lang="ko-KR" altLang="en-US" sz="1200" dirty="0"/>
              <a:t>의 종속적인 연산을 할 순 있지만</a:t>
            </a:r>
            <a:r>
              <a:rPr lang="en-US" altLang="ko-KR" sz="1200" dirty="0"/>
              <a:t>, </a:t>
            </a:r>
            <a:r>
              <a:rPr lang="ko-KR" altLang="en-US" sz="1200" dirty="0"/>
              <a:t>상태 변경에 반응하기 위해 </a:t>
            </a:r>
            <a:r>
              <a:rPr lang="en-US" altLang="ko-KR" sz="1200" dirty="0"/>
              <a:t>`computed`</a:t>
            </a:r>
            <a:r>
              <a:rPr lang="ko-KR" altLang="en-US" sz="1200" dirty="0"/>
              <a:t>나 </a:t>
            </a:r>
            <a:r>
              <a:rPr lang="en-US" altLang="ko-KR" sz="1200" dirty="0"/>
              <a:t>`watch` </a:t>
            </a:r>
            <a:r>
              <a:rPr lang="ko-KR" altLang="en-US" sz="1200" dirty="0"/>
              <a:t>를 사용하는 것이 좋음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이 단계에서 그 값을 또 변경하면 무한 루프에 빠질 수 있음</a:t>
            </a:r>
            <a:r>
              <a:rPr lang="en-US" altLang="ko-KR" sz="1200" dirty="0"/>
              <a:t> </a:t>
            </a:r>
            <a:br>
              <a:rPr lang="en-US" altLang="ko-KR" sz="1200" dirty="0"/>
            </a:br>
            <a:r>
              <a:rPr lang="en-US" altLang="ko-KR" sz="1200" dirty="0" err="1"/>
              <a:t>beforeUpdate</a:t>
            </a:r>
            <a:r>
              <a:rPr lang="en-US" altLang="ko-KR" sz="1200" dirty="0"/>
              <a:t> -&gt; updated (</a:t>
            </a:r>
            <a:r>
              <a:rPr lang="ko-KR" altLang="en-US" sz="1200" dirty="0"/>
              <a:t>또 값 변경</a:t>
            </a:r>
            <a:r>
              <a:rPr lang="en-US" altLang="ko-KR" sz="1200" dirty="0"/>
              <a:t>) -&gt; </a:t>
            </a:r>
            <a:r>
              <a:rPr lang="en-US" altLang="ko-KR" sz="1200" dirty="0" err="1"/>
              <a:t>beforeUpdate</a:t>
            </a:r>
            <a:r>
              <a:rPr lang="en-US" altLang="ko-KR" sz="1200" dirty="0"/>
              <a:t> -&gt; updated ...</a:t>
            </a:r>
            <a:r>
              <a:rPr lang="ko-KR" altLang="en-US" sz="1200" dirty="0"/>
              <a:t>    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mounted</a:t>
            </a:r>
            <a:r>
              <a:rPr lang="ko-KR" altLang="en-US" sz="1200" dirty="0"/>
              <a:t>와 마찬가지로 </a:t>
            </a:r>
            <a:r>
              <a:rPr lang="en-US" altLang="ko-KR" sz="1200" dirty="0"/>
              <a:t>updated</a:t>
            </a:r>
            <a:r>
              <a:rPr lang="ko-KR" altLang="en-US" sz="1200" dirty="0"/>
              <a:t>도 모든 하위 컴포넌트가 다시 렌더링 되었음을 보장하지 않음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D9F37D-CACB-451D-80A2-B32A3517B913}"/>
              </a:ext>
            </a:extLst>
          </p:cNvPr>
          <p:cNvSpPr txBox="1"/>
          <p:nvPr/>
        </p:nvSpPr>
        <p:spPr>
          <a:xfrm>
            <a:off x="4468494" y="774321"/>
            <a:ext cx="6601960" cy="610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인스턴스의 상태에 따라 호출 할 수 있는 속성들을 </a:t>
            </a:r>
            <a:r>
              <a:rPr lang="ko-KR" altLang="en-US" sz="1200" b="1" dirty="0"/>
              <a:t>라이프사이클</a:t>
            </a:r>
            <a:r>
              <a:rPr lang="en-US" altLang="ko-KR" sz="1200" b="1" dirty="0"/>
              <a:t>(Lifecycle)</a:t>
            </a:r>
            <a:r>
              <a:rPr lang="ko-KR" altLang="en-US" sz="1200" dirty="0"/>
              <a:t>이라고 한다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ko-KR" altLang="en-US" sz="1200" dirty="0"/>
              <a:t>그 속성마다 개발자가 추가한 커스텀 로직을 </a:t>
            </a:r>
            <a:r>
              <a:rPr lang="ko-KR" altLang="en-US" sz="1200" b="1" dirty="0"/>
              <a:t>라이프 사이클 훅</a:t>
            </a:r>
            <a:r>
              <a:rPr lang="en-US" altLang="ko-KR" sz="1200" b="1" dirty="0"/>
              <a:t>(Lifecycle Hooks)</a:t>
            </a:r>
            <a:r>
              <a:rPr lang="ko-KR" altLang="en-US" sz="1200" dirty="0"/>
              <a:t>이라고 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7299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2808-3646-4D4E-AECE-8DEAA69D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VUE Lifecycle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1A0E88-43F6-4095-9B23-5454CDF7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" y="568624"/>
            <a:ext cx="3977197" cy="62893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C3DD34-0AAD-4348-98F6-BB7F1F151312}"/>
              </a:ext>
            </a:extLst>
          </p:cNvPr>
          <p:cNvSpPr txBox="1"/>
          <p:nvPr/>
        </p:nvSpPr>
        <p:spPr>
          <a:xfrm>
            <a:off x="4468494" y="1553592"/>
            <a:ext cx="6832780" cy="2272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/>
              <a:t>beforeUnmount</a:t>
            </a: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컴포넌트 인스턴스가 마운트 해제 되기 직전에 호출</a:t>
            </a:r>
            <a:r>
              <a:rPr lang="en-US" altLang="ko-KR" sz="1200" dirty="0"/>
              <a:t>, </a:t>
            </a:r>
            <a:r>
              <a:rPr lang="ko-KR" altLang="en-US" sz="1200" dirty="0"/>
              <a:t>아직 인스턴스는 완전하게 동작함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인스턴스가 사라지기 직전 </a:t>
            </a:r>
            <a:r>
              <a:rPr lang="ko-KR" altLang="en-US" sz="1200" dirty="0" err="1"/>
              <a:t>해야하는</a:t>
            </a:r>
            <a:r>
              <a:rPr lang="ko-KR" altLang="en-US" sz="1200" dirty="0"/>
              <a:t> 작업 구현</a:t>
            </a:r>
          </a:p>
          <a:p>
            <a:pPr>
              <a:lnSpc>
                <a:spcPct val="150000"/>
              </a:lnSpc>
            </a:pPr>
            <a:endParaRPr lang="ko-KR" altLang="en-US" sz="12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Unmounted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컴포넌트 인스턴스가 마운트 해제된 후 호출됨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모든 </a:t>
            </a:r>
            <a:r>
              <a:rPr lang="ko-KR" altLang="en-US" sz="1200" dirty="0" err="1"/>
              <a:t>디렉티브가</a:t>
            </a:r>
            <a:r>
              <a:rPr lang="ko-KR" altLang="en-US" sz="1200" dirty="0"/>
              <a:t> 바인딩 해제되고</a:t>
            </a:r>
            <a:r>
              <a:rPr lang="en-US" altLang="ko-KR" sz="1200" dirty="0"/>
              <a:t>,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리스너가</a:t>
            </a:r>
            <a:r>
              <a:rPr lang="ko-KR" altLang="en-US" sz="1200" dirty="0"/>
              <a:t> 제거되며</a:t>
            </a:r>
            <a:r>
              <a:rPr lang="en-US" altLang="ko-KR" sz="1200" dirty="0"/>
              <a:t>, </a:t>
            </a:r>
            <a:r>
              <a:rPr lang="ko-KR" altLang="en-US" sz="1200" dirty="0"/>
              <a:t>모든 자식 컴포넌트도 마운트 해제됨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3ACF3-ABF4-49EF-887F-0FBB1A18F835}"/>
              </a:ext>
            </a:extLst>
          </p:cNvPr>
          <p:cNvSpPr txBox="1"/>
          <p:nvPr/>
        </p:nvSpPr>
        <p:spPr>
          <a:xfrm>
            <a:off x="4468494" y="774321"/>
            <a:ext cx="6601960" cy="610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인스턴스의 상태에 따라 호출 할 수 있는 속성들을 </a:t>
            </a:r>
            <a:r>
              <a:rPr lang="ko-KR" altLang="en-US" sz="1200" b="1" dirty="0"/>
              <a:t>라이프사이클</a:t>
            </a:r>
            <a:r>
              <a:rPr lang="en-US" altLang="ko-KR" sz="1200" b="1" dirty="0"/>
              <a:t>(Lifecycle)</a:t>
            </a:r>
            <a:r>
              <a:rPr lang="ko-KR" altLang="en-US" sz="1200" dirty="0"/>
              <a:t>이라고 한다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ko-KR" altLang="en-US" sz="1200" dirty="0"/>
              <a:t>그 속성마다 개발자가 추가한 커스텀 로직을 </a:t>
            </a:r>
            <a:r>
              <a:rPr lang="ko-KR" altLang="en-US" sz="1200" b="1" dirty="0"/>
              <a:t>라이프 사이클 훅</a:t>
            </a:r>
            <a:r>
              <a:rPr lang="en-US" altLang="ko-KR" sz="1200" b="1" dirty="0"/>
              <a:t>(Lifecycle Hooks)</a:t>
            </a:r>
            <a:r>
              <a:rPr lang="ko-KR" altLang="en-US" sz="1200" dirty="0"/>
              <a:t>이라고 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07751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2808-3646-4D4E-AECE-8DEAA69D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VUE </a:t>
            </a:r>
            <a:r>
              <a:rPr lang="ko-KR" altLang="en-US" dirty="0"/>
              <a:t>템플릿 문법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E2A1FB-3218-4FDE-BDC5-5799AC08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49" y="643650"/>
            <a:ext cx="5069216" cy="22859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89B1FB-C878-48B4-B613-129C3C3FFC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889"/>
          <a:stretch/>
        </p:blipFill>
        <p:spPr>
          <a:xfrm>
            <a:off x="543940" y="2929632"/>
            <a:ext cx="4965925" cy="36111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15E889-6E96-4746-B9FF-B2C2ACD24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137" y="1533642"/>
            <a:ext cx="3862032" cy="3790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29572C-52EA-4139-AFC7-48B5462A11F3}"/>
              </a:ext>
            </a:extLst>
          </p:cNvPr>
          <p:cNvSpPr txBox="1"/>
          <p:nvPr/>
        </p:nvSpPr>
        <p:spPr>
          <a:xfrm>
            <a:off x="6682137" y="800932"/>
            <a:ext cx="4822508" cy="577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📌 </a:t>
            </a:r>
            <a:r>
              <a:rPr lang="en-US" altLang="ko-KR" sz="1050" b="1" dirty="0"/>
              <a:t>VUE </a:t>
            </a:r>
            <a:r>
              <a:rPr lang="ko-KR" altLang="en-US" sz="1050" b="1" dirty="0"/>
              <a:t>공식 가이드 문서</a:t>
            </a:r>
            <a:r>
              <a:rPr lang="en-US" altLang="ko-KR" sz="1050" b="1" dirty="0"/>
              <a:t> </a:t>
            </a:r>
          </a:p>
          <a:p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dirty="0">
                <a:hlinkClick r:id="rId5"/>
              </a:rPr>
              <a:t>https://ko.vuejs.org/guide/essentials/template-syntax.html#directives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655912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2808-3646-4D4E-AECE-8DEAA69D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VUE </a:t>
            </a:r>
            <a:r>
              <a:rPr lang="ko-KR" altLang="en-US" dirty="0"/>
              <a:t>템플릿 문법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80495-B436-4A7B-8A33-2DF6DD961A1D}"/>
              </a:ext>
            </a:extLst>
          </p:cNvPr>
          <p:cNvSpPr txBox="1"/>
          <p:nvPr/>
        </p:nvSpPr>
        <p:spPr>
          <a:xfrm>
            <a:off x="6682137" y="800932"/>
            <a:ext cx="4822508" cy="577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📌 </a:t>
            </a:r>
            <a:r>
              <a:rPr lang="en-US" altLang="ko-KR" sz="1050" b="1" dirty="0"/>
              <a:t>VUE </a:t>
            </a:r>
            <a:r>
              <a:rPr lang="ko-KR" altLang="en-US" sz="1050" b="1" dirty="0"/>
              <a:t>공식 가이드 문서</a:t>
            </a:r>
            <a:r>
              <a:rPr lang="en-US" altLang="ko-KR" sz="1050" b="1" dirty="0"/>
              <a:t> </a:t>
            </a:r>
          </a:p>
          <a:p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dirty="0">
                <a:hlinkClick r:id="rId2"/>
              </a:rPr>
              <a:t>https://ko.vuejs.org/guide/essentials/template-syntax.html#directives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7BFB5D-9169-4A25-A769-C4EC3A0E8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77" y="812088"/>
            <a:ext cx="4892087" cy="54022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9C9667-D8F8-468B-820E-E9C4F1036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137" y="1443003"/>
            <a:ext cx="4933431" cy="20702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D7AA9B-50B9-4784-B1D2-FF8E36806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137" y="3429000"/>
            <a:ext cx="4934502" cy="31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93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2808-3646-4D4E-AECE-8DEAA69D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VUE 3</a:t>
            </a:r>
            <a:r>
              <a:rPr lang="ko-KR" altLang="en-US" dirty="0"/>
              <a:t>로 변경되며 </a:t>
            </a:r>
            <a:r>
              <a:rPr lang="ko-KR" altLang="en-US" dirty="0" err="1"/>
              <a:t>바뀐점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E761B4-7862-4916-97C6-4A9122E9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24" y="1043814"/>
            <a:ext cx="5147513" cy="46099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46C602-E92A-4273-8F7E-A3CFF037A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64" y="1056003"/>
            <a:ext cx="5161584" cy="3368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3549F9-FFBE-4325-A347-113690B754B8}"/>
              </a:ext>
            </a:extLst>
          </p:cNvPr>
          <p:cNvSpPr txBox="1"/>
          <p:nvPr/>
        </p:nvSpPr>
        <p:spPr>
          <a:xfrm>
            <a:off x="606708" y="598475"/>
            <a:ext cx="507971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옵션</a:t>
            </a:r>
            <a:r>
              <a:rPr lang="en-US" altLang="ko-KR" b="1" dirty="0"/>
              <a:t>(Options) API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AC016C-1DD1-4C11-BB9D-58ABBEBC5FF8}"/>
              </a:ext>
            </a:extLst>
          </p:cNvPr>
          <p:cNvSpPr txBox="1"/>
          <p:nvPr/>
        </p:nvSpPr>
        <p:spPr>
          <a:xfrm>
            <a:off x="6473348" y="598475"/>
            <a:ext cx="507971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컴포지션</a:t>
            </a:r>
            <a:r>
              <a:rPr lang="en-US" altLang="ko-KR" b="1" dirty="0"/>
              <a:t>(Composition) API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3E1417-E60E-402B-8919-3708FB270206}"/>
              </a:ext>
            </a:extLst>
          </p:cNvPr>
          <p:cNvSpPr txBox="1"/>
          <p:nvPr/>
        </p:nvSpPr>
        <p:spPr>
          <a:xfrm>
            <a:off x="6730553" y="4626483"/>
            <a:ext cx="4822508" cy="577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📌 </a:t>
            </a:r>
            <a:r>
              <a:rPr lang="en-US" altLang="ko-KR" sz="1050" b="1" dirty="0"/>
              <a:t>VUE </a:t>
            </a:r>
            <a:r>
              <a:rPr lang="ko-KR" altLang="en-US" sz="1050" b="1" dirty="0"/>
              <a:t>공식 가이드 문서</a:t>
            </a:r>
            <a:r>
              <a:rPr lang="en-US" altLang="ko-KR" sz="1050" b="1" dirty="0"/>
              <a:t> </a:t>
            </a:r>
          </a:p>
          <a:p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dirty="0">
                <a:hlinkClick r:id="rId4"/>
              </a:rPr>
              <a:t>https://ko.vuejs.org/guide/essentials/template-syntax.html#directives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05978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E60AD-31A6-4CE8-B1A5-A6793C079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Small 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9865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D56C6CF-9864-4D66-A13A-80B65EC5437A}"/>
              </a:ext>
            </a:extLst>
          </p:cNvPr>
          <p:cNvSpPr/>
          <p:nvPr/>
        </p:nvSpPr>
        <p:spPr>
          <a:xfrm>
            <a:off x="1061243" y="5886049"/>
            <a:ext cx="10067731" cy="475862"/>
          </a:xfrm>
          <a:prstGeom prst="rightArrow">
            <a:avLst/>
          </a:prstGeom>
          <a:solidFill>
            <a:srgbClr val="B9C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402808-3646-4D4E-AECE-8DEAA69D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방향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65E40D-308D-4AD6-86C5-33DF1DB3C594}"/>
              </a:ext>
            </a:extLst>
          </p:cNvPr>
          <p:cNvSpPr txBox="1"/>
          <p:nvPr/>
        </p:nvSpPr>
        <p:spPr>
          <a:xfrm>
            <a:off x="340003" y="602146"/>
            <a:ext cx="11262603" cy="3336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라이브러리 사이트를 개선한다는 가상의 상황을 설정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지다혜</a:t>
            </a:r>
            <a:r>
              <a:rPr lang="ko-KR" altLang="en-US" sz="1200" dirty="0"/>
              <a:t> 대리님과 디자인 지원 및 함께 스터디를 진행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C19514-C35C-468F-B9CC-D727B3BB0577}"/>
              </a:ext>
            </a:extLst>
          </p:cNvPr>
          <p:cNvSpPr txBox="1"/>
          <p:nvPr/>
        </p:nvSpPr>
        <p:spPr>
          <a:xfrm>
            <a:off x="340003" y="1201362"/>
            <a:ext cx="5489292" cy="4303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프로젝트 방향 </a:t>
            </a:r>
            <a:endParaRPr lang="en-US" altLang="ko-KR" sz="16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/>
              <a:t>페르소나 및 사용자 설정</a:t>
            </a:r>
            <a:endParaRPr lang="en-US" altLang="ko-KR" sz="1200" b="1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페르소나 </a:t>
            </a:r>
            <a:r>
              <a:rPr lang="en-US" altLang="ko-KR" sz="1200" dirty="0"/>
              <a:t>: PM</a:t>
            </a:r>
            <a:r>
              <a:rPr lang="ko-KR" altLang="en-US" sz="1200" dirty="0"/>
              <a:t>님</a:t>
            </a:r>
            <a:r>
              <a:rPr lang="en-US" altLang="ko-KR" sz="1200" dirty="0"/>
              <a:t>, </a:t>
            </a:r>
            <a:r>
              <a:rPr lang="ko-KR" altLang="en-US" sz="1200" dirty="0"/>
              <a:t>프로젝트 제안 전 고객사에 니즈에 맞을 만한 기존 프로젝트 탐색 중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/>
              <a:t>검색 기능과 필터의 강화</a:t>
            </a:r>
            <a:endParaRPr lang="en-US" altLang="ko-KR" sz="1200" b="1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기존의 라이브러리 사이트는 사용하면 안되는 예외케이스는 업데이트 하지 않았는데</a:t>
            </a:r>
            <a:r>
              <a:rPr lang="en-US" altLang="ko-KR" sz="1200" dirty="0"/>
              <a:t>, </a:t>
            </a:r>
            <a:r>
              <a:rPr lang="ko-KR" altLang="en-US" sz="1200" dirty="0"/>
              <a:t>모든 케이스를 업데이트 하고 필터링을 통해 필요한 케이스만 확인 할 수 있는 방향 검토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프로젝트 이름으로 검색하는 기능 추가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기간 검색 추가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/>
              <a:t>히스토리 강화</a:t>
            </a:r>
            <a:endParaRPr lang="en-US" altLang="ko-KR" sz="1200" b="1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참여자 정보를 추가하여 히스토리 관리를 용이하게 하는 방향 검토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파일 특이점과 프로젝트 특이점을 적는 부분을 분리</a:t>
            </a:r>
            <a:endParaRPr lang="ko-KR" altLang="en-US" sz="1200" b="1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4F20502-182E-4CC3-9DDD-EFD05D4DCE4B}"/>
              </a:ext>
            </a:extLst>
          </p:cNvPr>
          <p:cNvSpPr/>
          <p:nvPr/>
        </p:nvSpPr>
        <p:spPr>
          <a:xfrm>
            <a:off x="1956982" y="5580967"/>
            <a:ext cx="1086026" cy="1086026"/>
          </a:xfrm>
          <a:prstGeom prst="ellipse">
            <a:avLst/>
          </a:prstGeom>
          <a:solidFill>
            <a:srgbClr val="6C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기획서 </a:t>
            </a:r>
            <a:br>
              <a:rPr lang="en-US" altLang="ko-KR" sz="1400" b="1" dirty="0"/>
            </a:br>
            <a:r>
              <a:rPr lang="ko-KR" altLang="en-US" sz="1400" b="1" dirty="0"/>
              <a:t>작성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BDE7347-71DF-4F76-88D7-309791AB606F}"/>
              </a:ext>
            </a:extLst>
          </p:cNvPr>
          <p:cNvSpPr/>
          <p:nvPr/>
        </p:nvSpPr>
        <p:spPr>
          <a:xfrm>
            <a:off x="3735454" y="5580967"/>
            <a:ext cx="1086026" cy="1086026"/>
          </a:xfrm>
          <a:prstGeom prst="ellipse">
            <a:avLst/>
          </a:prstGeom>
          <a:solidFill>
            <a:srgbClr val="6C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디자인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1F37FDC-6429-4A8C-AB0B-B54A345B0110}"/>
              </a:ext>
            </a:extLst>
          </p:cNvPr>
          <p:cNvSpPr/>
          <p:nvPr/>
        </p:nvSpPr>
        <p:spPr>
          <a:xfrm>
            <a:off x="5442956" y="5580967"/>
            <a:ext cx="1086026" cy="1086026"/>
          </a:xfrm>
          <a:prstGeom prst="ellipse">
            <a:avLst/>
          </a:prstGeom>
          <a:solidFill>
            <a:srgbClr val="6C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더미</a:t>
            </a:r>
            <a:br>
              <a:rPr lang="en-US" altLang="ko-KR" sz="1400" b="1" dirty="0"/>
            </a:br>
            <a:r>
              <a:rPr lang="ko-KR" altLang="en-US" sz="1400" b="1" dirty="0"/>
              <a:t>데이터</a:t>
            </a:r>
            <a:br>
              <a:rPr lang="en-US" altLang="ko-KR" sz="1400" b="1" dirty="0"/>
            </a:br>
            <a:r>
              <a:rPr lang="ko-KR" altLang="en-US" sz="1400" b="1" dirty="0"/>
              <a:t>생성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EA9115C-4289-42D4-9070-036BDE152248}"/>
              </a:ext>
            </a:extLst>
          </p:cNvPr>
          <p:cNvSpPr/>
          <p:nvPr/>
        </p:nvSpPr>
        <p:spPr>
          <a:xfrm>
            <a:off x="7150458" y="5580967"/>
            <a:ext cx="1086026" cy="1086026"/>
          </a:xfrm>
          <a:prstGeom prst="ellipse">
            <a:avLst/>
          </a:prstGeom>
          <a:solidFill>
            <a:srgbClr val="6C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퍼블리싱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BA0E158-C8DE-4901-BE56-91EBE0B3EDC3}"/>
              </a:ext>
            </a:extLst>
          </p:cNvPr>
          <p:cNvSpPr/>
          <p:nvPr/>
        </p:nvSpPr>
        <p:spPr>
          <a:xfrm>
            <a:off x="8857960" y="5580967"/>
            <a:ext cx="1086026" cy="1086026"/>
          </a:xfrm>
          <a:prstGeom prst="ellipse">
            <a:avLst/>
          </a:prstGeom>
          <a:solidFill>
            <a:srgbClr val="6C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기능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개발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B71D03-7046-4A94-8F29-A7F9FBFB95C0}"/>
              </a:ext>
            </a:extLst>
          </p:cNvPr>
          <p:cNvSpPr txBox="1"/>
          <p:nvPr/>
        </p:nvSpPr>
        <p:spPr>
          <a:xfrm>
            <a:off x="6113314" y="1201362"/>
            <a:ext cx="5489292" cy="3519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개발 방향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Setting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GIT/</a:t>
            </a:r>
            <a:r>
              <a:rPr lang="en-US" altLang="ko-KR" sz="1200" dirty="0" err="1"/>
              <a:t>github</a:t>
            </a:r>
            <a:r>
              <a:rPr lang="ko-KR" altLang="en-US" sz="1200" dirty="0"/>
              <a:t>을 이용하여 형상관리 및 회사</a:t>
            </a:r>
            <a:r>
              <a:rPr lang="en-US" altLang="ko-KR" sz="1200" dirty="0"/>
              <a:t>/</a:t>
            </a:r>
            <a:r>
              <a:rPr lang="ko-KR" altLang="en-US" sz="1200" dirty="0"/>
              <a:t>집에서 작업 가능하도록 셋팅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IDE</a:t>
            </a:r>
            <a:r>
              <a:rPr lang="ko-KR" altLang="en-US" sz="1200" dirty="0"/>
              <a:t>는 </a:t>
            </a:r>
            <a:r>
              <a:rPr lang="en-US" altLang="ko-KR" sz="1200" dirty="0"/>
              <a:t>VS Code, </a:t>
            </a:r>
            <a:r>
              <a:rPr lang="en-US" altLang="ko-KR" sz="1200" dirty="0" err="1"/>
              <a:t>WebStrom</a:t>
            </a:r>
            <a:r>
              <a:rPr lang="en-US" altLang="ko-KR" sz="1200" dirty="0"/>
              <a:t> </a:t>
            </a:r>
            <a:r>
              <a:rPr lang="ko-KR" altLang="en-US" sz="1200" dirty="0"/>
              <a:t>사용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Backend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처음 계획은 개인적으로 사용하는 웹 호스팅</a:t>
            </a:r>
            <a:r>
              <a:rPr lang="en-US" altLang="ko-KR" sz="1200" dirty="0"/>
              <a:t>(cafe24)</a:t>
            </a:r>
            <a:r>
              <a:rPr lang="ko-KR" altLang="en-US" sz="1200" dirty="0"/>
              <a:t>의 마리아</a:t>
            </a:r>
            <a:r>
              <a:rPr lang="en-US" altLang="ko-KR" sz="1200" dirty="0"/>
              <a:t>DB</a:t>
            </a:r>
            <a:r>
              <a:rPr lang="ko-KR" altLang="en-US" sz="1200" dirty="0"/>
              <a:t>를 이용하려고 하였다</a:t>
            </a:r>
            <a:r>
              <a:rPr lang="en-US" altLang="ko-KR" sz="1200" dirty="0"/>
              <a:t>. </a:t>
            </a:r>
            <a:r>
              <a:rPr lang="ko-KR" altLang="en-US" sz="1200" dirty="0"/>
              <a:t>근데 정책 문제인지 회사 컴퓨터에서는 접근이 안되어 </a:t>
            </a:r>
            <a:r>
              <a:rPr lang="en-US" altLang="ko-KR" sz="1200" dirty="0"/>
              <a:t>DB</a:t>
            </a:r>
            <a:r>
              <a:rPr lang="ko-KR" altLang="en-US" sz="1200" dirty="0"/>
              <a:t>에서 </a:t>
            </a:r>
            <a:r>
              <a:rPr lang="en-US" altLang="ko-KR" sz="1200" dirty="0"/>
              <a:t>json </a:t>
            </a:r>
            <a:r>
              <a:rPr lang="ko-KR" altLang="en-US" sz="1200" dirty="0"/>
              <a:t>형태로 데이터를 받았다는 가정 하에 </a:t>
            </a:r>
            <a:r>
              <a:rPr lang="ko-KR" altLang="en-US" sz="1200" dirty="0" err="1"/>
              <a:t>진행하기로하였다</a:t>
            </a:r>
            <a:r>
              <a:rPr lang="en-US" altLang="ko-KR" sz="1200" dirty="0"/>
              <a:t>.</a:t>
            </a:r>
            <a:r>
              <a:rPr lang="ko-KR" altLang="en-US" sz="1200" dirty="0"/>
              <a:t>💦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Frontend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CSS</a:t>
            </a:r>
            <a:r>
              <a:rPr lang="ko-KR" altLang="en-US" sz="1200" dirty="0"/>
              <a:t>는 </a:t>
            </a:r>
            <a:r>
              <a:rPr lang="en-US" altLang="ko-KR" sz="1200" dirty="0"/>
              <a:t>SCSS</a:t>
            </a:r>
            <a:r>
              <a:rPr lang="ko-KR" altLang="en-US" sz="1200" dirty="0"/>
              <a:t>를 사용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06628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F6060781-E683-4D6F-B09A-C0E219FD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VUE</a:t>
            </a:r>
            <a:r>
              <a:rPr lang="ko-KR" altLang="en-US" dirty="0"/>
              <a:t> 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E3ED4D-A5BC-4674-B3BD-33A0E5A41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7" y="870011"/>
            <a:ext cx="1273036" cy="11031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EB9EE-44C1-4D53-AE84-881D514DA5D6}"/>
              </a:ext>
            </a:extLst>
          </p:cNvPr>
          <p:cNvSpPr txBox="1"/>
          <p:nvPr/>
        </p:nvSpPr>
        <p:spPr>
          <a:xfrm>
            <a:off x="818017" y="2154195"/>
            <a:ext cx="4686139" cy="2826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2014</a:t>
            </a:r>
            <a:r>
              <a:rPr lang="ko-KR" altLang="en-US" sz="1200" b="1" dirty="0"/>
              <a:t>년 릴리즈를 시작으로 꾸준히 발전하고있는 </a:t>
            </a:r>
            <a:br>
              <a:rPr lang="en-US" altLang="ko-KR" sz="1200" b="1" dirty="0"/>
            </a:br>
            <a:r>
              <a:rPr lang="en-US" altLang="ko-KR" sz="1200" b="1" dirty="0" err="1"/>
              <a:t>Javascript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프레임 워크입니다</a:t>
            </a:r>
            <a:r>
              <a:rPr lang="en-US" altLang="ko-KR" sz="1200" b="1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SPA </a:t>
            </a:r>
            <a:r>
              <a:rPr lang="ko-KR" altLang="en-US" sz="1200" dirty="0"/>
              <a:t>웹 어플리케이션을 만들 수 있는 프레임 워크로</a:t>
            </a:r>
            <a:r>
              <a:rPr lang="en-US" altLang="ko-KR" sz="1200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컨트롤러 대신 뷰 모델을 가지는 </a:t>
            </a:r>
            <a:r>
              <a:rPr lang="en-US" altLang="ko-KR" sz="1200" dirty="0"/>
              <a:t>MVVM(Model-View-</a:t>
            </a:r>
            <a:r>
              <a:rPr lang="en-US" altLang="ko-KR" sz="1200" dirty="0" err="1"/>
              <a:t>ViewModel</a:t>
            </a:r>
            <a:r>
              <a:rPr lang="en-US" altLang="ko-KR" sz="1200" dirty="0"/>
              <a:t>) </a:t>
            </a:r>
            <a:r>
              <a:rPr lang="ko-KR" altLang="en-US" sz="1200" dirty="0"/>
              <a:t>패턴을 기반으로 디자인 되어 있습니다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vue</a:t>
            </a:r>
            <a:r>
              <a:rPr lang="ko-KR" altLang="en-US" sz="1200" dirty="0"/>
              <a:t>는 </a:t>
            </a:r>
            <a:r>
              <a:rPr lang="en-US" altLang="ko-KR" sz="1200" dirty="0"/>
              <a:t>react</a:t>
            </a:r>
            <a:r>
              <a:rPr lang="ko-KR" altLang="en-US" sz="1200" dirty="0"/>
              <a:t>와 같이 </a:t>
            </a:r>
            <a:r>
              <a:rPr lang="en-US" altLang="ko-KR" sz="1200" dirty="0"/>
              <a:t>Virtual DOM(</a:t>
            </a:r>
            <a:r>
              <a:rPr lang="ko-KR" altLang="en-US" sz="1200" dirty="0"/>
              <a:t>가상 돔</a:t>
            </a:r>
            <a:r>
              <a:rPr lang="en-US" altLang="ko-KR" sz="1200" dirty="0"/>
              <a:t>)</a:t>
            </a:r>
            <a:r>
              <a:rPr lang="ko-KR" altLang="en-US" sz="1200" dirty="0"/>
              <a:t>을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angular</a:t>
            </a:r>
            <a:r>
              <a:rPr lang="ko-KR" altLang="en-US" sz="1200" dirty="0"/>
              <a:t>와 같이 데이터 바인딩 형태를 사용합니다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73DA68-EB5E-4AA8-8BA7-571534E3388C}"/>
              </a:ext>
            </a:extLst>
          </p:cNvPr>
          <p:cNvSpPr txBox="1"/>
          <p:nvPr/>
        </p:nvSpPr>
        <p:spPr>
          <a:xfrm>
            <a:off x="6578355" y="2154195"/>
            <a:ext cx="4228730" cy="421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/>
              <a:t>vue</a:t>
            </a:r>
            <a:r>
              <a:rPr lang="ko-KR" altLang="en-US" sz="1200" b="1" dirty="0"/>
              <a:t>의 장점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컴포넌트 기반 프레임워크로 레고 블록과 같이 컴포넌트 조합으로 뷰 구성</a:t>
            </a:r>
            <a:r>
              <a:rPr lang="en-US" altLang="ko-KR" sz="1200" dirty="0"/>
              <a:t>, </a:t>
            </a:r>
            <a:r>
              <a:rPr lang="ko-KR" altLang="en-US" sz="1200" dirty="0"/>
              <a:t>코드 재사용 쉽다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standalone </a:t>
            </a:r>
            <a:r>
              <a:rPr lang="ko-KR" altLang="en-US" sz="1200" dirty="0"/>
              <a:t>버전</a:t>
            </a:r>
            <a:r>
              <a:rPr lang="en-US" altLang="ko-KR" sz="1200" dirty="0"/>
              <a:t>(CDN) </a:t>
            </a:r>
            <a:r>
              <a:rPr lang="ko-KR" altLang="en-US" sz="1200" dirty="0"/>
              <a:t>방식을 제공하여 점진적 적용이 가능하다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react</a:t>
            </a:r>
            <a:r>
              <a:rPr lang="ko-KR" altLang="en-US" sz="1200" dirty="0"/>
              <a:t>등에 비해 상대적으로 배우기 쉽다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공식 가이드 문서가 잘 정리되어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b="1" dirty="0" err="1"/>
              <a:t>vue</a:t>
            </a:r>
            <a:r>
              <a:rPr lang="ko-KR" altLang="en-US" sz="1200" b="1" dirty="0"/>
              <a:t>의 단점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react</a:t>
            </a:r>
            <a:r>
              <a:rPr lang="ko-KR" altLang="en-US" sz="1200" dirty="0"/>
              <a:t>에 비해 상대적으로 작은 생태계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react</a:t>
            </a:r>
            <a:r>
              <a:rPr lang="ko-KR" altLang="en-US" sz="1200" dirty="0"/>
              <a:t>에 비해 상대적으로 소극적인 </a:t>
            </a:r>
            <a:r>
              <a:rPr lang="en-US" altLang="ko-KR" sz="1200" dirty="0"/>
              <a:t>TypeScript </a:t>
            </a:r>
            <a:r>
              <a:rPr lang="ko-KR" altLang="en-US" sz="1200" dirty="0"/>
              <a:t>지원</a:t>
            </a:r>
            <a:r>
              <a:rPr lang="en-US" altLang="ko-KR" sz="1200" dirty="0"/>
              <a:t>. (3.0</a:t>
            </a:r>
            <a:r>
              <a:rPr lang="ko-KR" altLang="en-US" sz="1200" dirty="0"/>
              <a:t>은 </a:t>
            </a:r>
            <a:r>
              <a:rPr lang="en-US" altLang="ko-KR" sz="1200" dirty="0"/>
              <a:t>TypeScript</a:t>
            </a:r>
            <a:r>
              <a:rPr lang="ko-KR" altLang="en-US" sz="1200" dirty="0"/>
              <a:t>로 제작</a:t>
            </a:r>
            <a:r>
              <a:rPr lang="en-US" altLang="ko-KR" sz="12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react</a:t>
            </a:r>
            <a:r>
              <a:rPr lang="ko-KR" altLang="en-US" sz="1200" dirty="0"/>
              <a:t>는 라이브러리고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vue</a:t>
            </a:r>
            <a:r>
              <a:rPr lang="ko-KR" altLang="en-US" sz="1200" dirty="0"/>
              <a:t>는 프레임워크다 보니 흐름의 제어권이 개발자에게 없다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20C75-6F8C-433B-AE7E-0F79BA9D21F2}"/>
              </a:ext>
            </a:extLst>
          </p:cNvPr>
          <p:cNvSpPr txBox="1"/>
          <p:nvPr/>
        </p:nvSpPr>
        <p:spPr>
          <a:xfrm>
            <a:off x="818017" y="5341658"/>
            <a:ext cx="431448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📌 </a:t>
            </a:r>
            <a:r>
              <a:rPr lang="en-US" altLang="ko-KR" sz="1050" b="1" dirty="0"/>
              <a:t>VUE </a:t>
            </a:r>
            <a:r>
              <a:rPr lang="ko-KR" altLang="en-US" sz="1050" b="1" dirty="0"/>
              <a:t>공식 가이드 문서</a:t>
            </a:r>
            <a:r>
              <a:rPr lang="en-US" altLang="ko-KR" sz="1050" b="1" dirty="0"/>
              <a:t> </a:t>
            </a:r>
          </a:p>
          <a:p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dirty="0">
                <a:hlinkClick r:id="rId3"/>
              </a:rPr>
              <a:t>https://ko.vuejs.org/</a:t>
            </a:r>
            <a:r>
              <a:rPr lang="en-US" altLang="ko-KR" sz="1050" dirty="0"/>
              <a:t> (</a:t>
            </a:r>
            <a:r>
              <a:rPr lang="en-US" altLang="ko-KR" sz="1050" dirty="0" err="1"/>
              <a:t>vue</a:t>
            </a:r>
            <a:r>
              <a:rPr lang="en-US" altLang="ko-KR" sz="1050" dirty="0"/>
              <a:t> 3)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>
                <a:hlinkClick r:id="rId4"/>
              </a:rPr>
              <a:t>https://v2.ko.vuejs.org/</a:t>
            </a:r>
            <a:r>
              <a:rPr lang="en-US" altLang="ko-KR" sz="1050" dirty="0"/>
              <a:t> (</a:t>
            </a:r>
            <a:r>
              <a:rPr lang="en-US" altLang="ko-KR" sz="1050" dirty="0" err="1"/>
              <a:t>vue</a:t>
            </a:r>
            <a:r>
              <a:rPr lang="en-US" altLang="ko-KR" sz="1050" dirty="0"/>
              <a:t> 2)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579113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9861B-9FD1-4212-B866-BCF6F8BB54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2023 </a:t>
            </a:r>
            <a:r>
              <a:rPr lang="ko-KR" altLang="en-US" dirty="0"/>
              <a:t>역량강화 </a:t>
            </a:r>
            <a:r>
              <a:rPr lang="en-US" altLang="ko-KR" dirty="0"/>
              <a:t>VUE </a:t>
            </a:r>
            <a:r>
              <a:rPr lang="ko-KR" altLang="en-US" dirty="0"/>
              <a:t>스터디</a:t>
            </a:r>
            <a:br>
              <a:rPr lang="en-US" altLang="ko-KR" dirty="0"/>
            </a:br>
            <a:r>
              <a:rPr lang="en-US" altLang="ko-KR" dirty="0"/>
              <a:t>Small Project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0CD7E0-D1C8-4655-93D8-8CCEA4BCC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5" y="3400035"/>
            <a:ext cx="2743200" cy="8967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/>
              <a:t>UXUI </a:t>
            </a:r>
            <a:r>
              <a:rPr lang="ko-KR" altLang="en-US" b="1" dirty="0"/>
              <a:t>디자인 팀 </a:t>
            </a:r>
            <a:endParaRPr lang="en-US" altLang="ko-KR" b="1" dirty="0"/>
          </a:p>
          <a:p>
            <a:pPr>
              <a:lnSpc>
                <a:spcPct val="100000"/>
              </a:lnSpc>
            </a:pPr>
            <a:r>
              <a:rPr lang="ko-KR" altLang="en-US" dirty="0"/>
              <a:t>장서연 대리 </a:t>
            </a:r>
            <a:r>
              <a:rPr lang="en-US" altLang="ko-KR" dirty="0"/>
              <a:t>/ </a:t>
            </a:r>
            <a:r>
              <a:rPr lang="ko-KR" altLang="en-US" dirty="0" err="1"/>
              <a:t>지다혜</a:t>
            </a:r>
            <a:r>
              <a:rPr lang="ko-KR" altLang="en-US" dirty="0"/>
              <a:t> 대리</a:t>
            </a:r>
          </a:p>
        </p:txBody>
      </p:sp>
    </p:spTree>
    <p:extLst>
      <p:ext uri="{BB962C8B-B14F-4D97-AF65-F5344CB8AC3E}">
        <p14:creationId xmlns:p14="http://schemas.microsoft.com/office/powerpoint/2010/main" val="217136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F6060781-E683-4D6F-B09A-C0E219FD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Menu Structure</a:t>
            </a:r>
            <a:endParaRPr lang="ko-KR" altLang="en-US" dirty="0"/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6C0A8084-E5F5-4764-95A5-518C027D1036}"/>
              </a:ext>
            </a:extLst>
          </p:cNvPr>
          <p:cNvSpPr/>
          <p:nvPr/>
        </p:nvSpPr>
        <p:spPr>
          <a:xfrm>
            <a:off x="4909128" y="2606962"/>
            <a:ext cx="2022764" cy="323273"/>
          </a:xfrm>
          <a:prstGeom prst="flowChartProcess">
            <a:avLst/>
          </a:prstGeom>
          <a:solidFill>
            <a:srgbClr val="806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Main Page</a:t>
            </a:r>
            <a:endParaRPr lang="ko-KR" altLang="en-US" sz="1400" b="1" dirty="0"/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BFFB4795-F942-476E-9E71-6708D4114EA6}"/>
              </a:ext>
            </a:extLst>
          </p:cNvPr>
          <p:cNvSpPr/>
          <p:nvPr/>
        </p:nvSpPr>
        <p:spPr>
          <a:xfrm>
            <a:off x="4909128" y="3004126"/>
            <a:ext cx="2022764" cy="323273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2C2CB518-1C6D-45EA-977A-32AE903A111C}"/>
              </a:ext>
            </a:extLst>
          </p:cNvPr>
          <p:cNvSpPr/>
          <p:nvPr/>
        </p:nvSpPr>
        <p:spPr>
          <a:xfrm>
            <a:off x="4909128" y="3401290"/>
            <a:ext cx="2022764" cy="323273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43F96868-72CB-459D-A240-20B32BE2955A}"/>
              </a:ext>
            </a:extLst>
          </p:cNvPr>
          <p:cNvSpPr/>
          <p:nvPr/>
        </p:nvSpPr>
        <p:spPr>
          <a:xfrm>
            <a:off x="4909128" y="3798454"/>
            <a:ext cx="2022764" cy="323273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상세조회</a:t>
            </a:r>
          </a:p>
        </p:txBody>
      </p:sp>
    </p:spTree>
    <p:extLst>
      <p:ext uri="{BB962C8B-B14F-4D97-AF65-F5344CB8AC3E}">
        <p14:creationId xmlns:p14="http://schemas.microsoft.com/office/powerpoint/2010/main" val="595864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3F1AEB-1A06-4F56-AECA-581018620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검색 버튼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상세 검색 정보에 따라 </a:t>
            </a:r>
            <a:r>
              <a:rPr lang="en-US" altLang="ko-KR" dirty="0"/>
              <a:t>search-01 </a:t>
            </a:r>
            <a:r>
              <a:rPr lang="ko-KR" altLang="en-US" dirty="0"/>
              <a:t>페이지이동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비주얼 영역의 </a:t>
            </a:r>
            <a:r>
              <a:rPr lang="ko-KR" altLang="en-US" dirty="0" err="1"/>
              <a:t>닫기클릭시</a:t>
            </a:r>
            <a:r>
              <a:rPr lang="ko-KR" altLang="en-US" dirty="0"/>
              <a:t>  </a:t>
            </a:r>
            <a:br>
              <a:rPr lang="en-US" altLang="ko-KR" dirty="0"/>
            </a:br>
            <a:r>
              <a:rPr lang="ko-KR" altLang="en-US" dirty="0"/>
              <a:t>영역 닫힘</a:t>
            </a:r>
            <a:r>
              <a:rPr lang="en-US" altLang="ko-KR" dirty="0"/>
              <a:t>. (main-02 </a:t>
            </a:r>
            <a:r>
              <a:rPr lang="ko-KR" altLang="en-US" dirty="0"/>
              <a:t>화면 참조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네이버 상단 버튼 영역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레퍼런스 </a:t>
            </a:r>
            <a:endParaRPr lang="en-US" altLang="ko-KR" dirty="0"/>
          </a:p>
          <a:p>
            <a:pPr lvl="1"/>
            <a:r>
              <a:rPr lang="ko-KR" altLang="en-US" b="1" dirty="0" err="1"/>
              <a:t>비헨스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2"/>
              </a:rPr>
              <a:t>https://www.behance.net/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r>
              <a:rPr lang="ko-KR" altLang="en-US" dirty="0" err="1"/>
              <a:t>노트폴리오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https://notefolio.net/</a:t>
            </a:r>
            <a:endParaRPr lang="en-US" altLang="ko-KR" dirty="0"/>
          </a:p>
          <a:p>
            <a:pPr lvl="1"/>
            <a:r>
              <a:rPr lang="ko-KR" altLang="en-US" dirty="0" err="1"/>
              <a:t>그라폴리오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https://grafolio.naver.com/works/list.grfl</a:t>
            </a:r>
            <a:endParaRPr lang="en-US" altLang="ko-KR" b="1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B886F3F-8256-4DCC-98B5-833A6F0B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코비폴리오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1CAF11-0294-4BC1-B418-E5D89BB59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2023/04/14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97F55F-AD22-4503-BFFB-1887E2A363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Main-01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962377-D54E-409F-A1DA-811DB29182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14ECEC1-CBB0-4E9E-BB75-F285F49779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57FDA2-AD42-4F17-95C2-94FC662D8409}"/>
              </a:ext>
            </a:extLst>
          </p:cNvPr>
          <p:cNvSpPr/>
          <p:nvPr/>
        </p:nvSpPr>
        <p:spPr>
          <a:xfrm>
            <a:off x="589214" y="1124864"/>
            <a:ext cx="1198485" cy="310718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B3072F5-B0EB-40C6-8567-FB2DF6A298BF}"/>
              </a:ext>
            </a:extLst>
          </p:cNvPr>
          <p:cNvGrpSpPr/>
          <p:nvPr/>
        </p:nvGrpSpPr>
        <p:grpSpPr>
          <a:xfrm>
            <a:off x="585238" y="1656420"/>
            <a:ext cx="1198485" cy="232059"/>
            <a:chOff x="404667" y="1781464"/>
            <a:chExt cx="1198485" cy="232059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D1D3D518-DAA5-4726-AF62-7929616C90C4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프로젝트 타입 전체</a:t>
              </a: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92C17885-850B-4E04-85DC-0B9425618CF6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98CCC88-830F-47D2-A933-EC00BE8089A9}"/>
              </a:ext>
            </a:extLst>
          </p:cNvPr>
          <p:cNvGrpSpPr/>
          <p:nvPr/>
        </p:nvGrpSpPr>
        <p:grpSpPr>
          <a:xfrm>
            <a:off x="1840579" y="1656420"/>
            <a:ext cx="1198485" cy="232059"/>
            <a:chOff x="404667" y="1781464"/>
            <a:chExt cx="1198485" cy="232059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82C46AF-96A0-4388-88AD-2684CE0E428C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디자인 타입 전체</a:t>
              </a:r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84DFF59A-B1FB-4C5F-9B37-07B8D8629C75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EF00CC-7ED2-438B-8E83-B29110505D5E}"/>
              </a:ext>
            </a:extLst>
          </p:cNvPr>
          <p:cNvGrpSpPr/>
          <p:nvPr/>
        </p:nvGrpSpPr>
        <p:grpSpPr>
          <a:xfrm>
            <a:off x="3101652" y="1656420"/>
            <a:ext cx="1198485" cy="232059"/>
            <a:chOff x="404667" y="1781464"/>
            <a:chExt cx="1198485" cy="232059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C2ACB719-385C-423A-8117-F8D2D2242F6C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기간 전체</a:t>
              </a: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216287E7-8158-42DB-92A0-B0123E5BBE84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FD9DF9D-7E59-4540-9B43-D86D2A1F3E72}"/>
              </a:ext>
            </a:extLst>
          </p:cNvPr>
          <p:cNvSpPr/>
          <p:nvPr/>
        </p:nvSpPr>
        <p:spPr>
          <a:xfrm>
            <a:off x="339724" y="2057401"/>
            <a:ext cx="8461375" cy="12973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1CCEC0-C121-4CFA-A1AB-F245A1FC5531}"/>
              </a:ext>
            </a:extLst>
          </p:cNvPr>
          <p:cNvSpPr txBox="1"/>
          <p:nvPr/>
        </p:nvSpPr>
        <p:spPr>
          <a:xfrm>
            <a:off x="1704571" y="3595152"/>
            <a:ext cx="5637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코비젼의</a:t>
            </a:r>
            <a:r>
              <a:rPr lang="ko-KR" altLang="en-US" sz="1200" b="1" dirty="0"/>
              <a:t> 솔루션을 경험한 수많은 기업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1E6ED1-250C-46CC-98CC-D213D8AE4DD0}"/>
              </a:ext>
            </a:extLst>
          </p:cNvPr>
          <p:cNvSpPr txBox="1"/>
          <p:nvPr/>
        </p:nvSpPr>
        <p:spPr>
          <a:xfrm>
            <a:off x="685342" y="2320687"/>
            <a:ext cx="454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업무 환경을 고려한 맞춤형 협업 플랫폼</a:t>
            </a:r>
          </a:p>
        </p:txBody>
      </p:sp>
      <p:sp>
        <p:nvSpPr>
          <p:cNvPr id="52" name="말풍선: 사각형 51">
            <a:extLst>
              <a:ext uri="{FF2B5EF4-FFF2-40B4-BE49-F238E27FC236}">
                <a16:creationId xmlns:a16="http://schemas.microsoft.com/office/drawing/2014/main" id="{2D89FBEE-D4CA-4D9D-BE86-6D368644015C}"/>
              </a:ext>
            </a:extLst>
          </p:cNvPr>
          <p:cNvSpPr/>
          <p:nvPr/>
        </p:nvSpPr>
        <p:spPr>
          <a:xfrm>
            <a:off x="181955" y="781387"/>
            <a:ext cx="1601768" cy="272173"/>
          </a:xfrm>
          <a:prstGeom prst="wedgeRectCallout">
            <a:avLst>
              <a:gd name="adj1" fmla="val 10318"/>
              <a:gd name="adj2" fmla="val 109483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코비젼</a:t>
            </a:r>
            <a:r>
              <a:rPr lang="ko-KR" altLang="en-US" sz="800" dirty="0">
                <a:solidFill>
                  <a:schemeClr val="tx1"/>
                </a:solidFill>
              </a:rPr>
              <a:t> 혹은 </a:t>
            </a:r>
            <a:r>
              <a:rPr lang="ko-KR" altLang="en-US" sz="800" dirty="0" err="1">
                <a:solidFill>
                  <a:schemeClr val="tx1"/>
                </a:solidFill>
              </a:rPr>
              <a:t>코비폴리오</a:t>
            </a:r>
            <a:r>
              <a:rPr lang="ko-KR" altLang="en-US" sz="800" dirty="0">
                <a:solidFill>
                  <a:schemeClr val="tx1"/>
                </a:solidFill>
              </a:rPr>
              <a:t> 로고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182B81E-FD27-41D6-B4F5-3CB21FB5519F}"/>
              </a:ext>
            </a:extLst>
          </p:cNvPr>
          <p:cNvSpPr txBox="1"/>
          <p:nvPr/>
        </p:nvSpPr>
        <p:spPr>
          <a:xfrm>
            <a:off x="685342" y="2722057"/>
            <a:ext cx="454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chemeClr val="bg1"/>
                </a:solidFill>
              </a:rPr>
              <a:t>코비젼</a:t>
            </a:r>
            <a:r>
              <a:rPr lang="ko-KR" altLang="en-US" sz="900" dirty="0">
                <a:solidFill>
                  <a:schemeClr val="bg1"/>
                </a:solidFill>
              </a:rPr>
              <a:t> 그룹웨어는 고객의 업무 환경에 대한 철저한 분석을 바탕으로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협업을 위한 최상의 서비스를 제공합니다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D6E4E8E-8A40-456C-A48E-613F7557EE65}"/>
              </a:ext>
            </a:extLst>
          </p:cNvPr>
          <p:cNvSpPr/>
          <p:nvPr/>
        </p:nvSpPr>
        <p:spPr>
          <a:xfrm>
            <a:off x="8454380" y="2150886"/>
            <a:ext cx="217190" cy="226067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BC24EC5-1C2B-486E-8C35-908348EEBC90}"/>
              </a:ext>
            </a:extLst>
          </p:cNvPr>
          <p:cNvGrpSpPr/>
          <p:nvPr/>
        </p:nvGrpSpPr>
        <p:grpSpPr>
          <a:xfrm>
            <a:off x="585238" y="3621716"/>
            <a:ext cx="1198485" cy="232059"/>
            <a:chOff x="404667" y="1781464"/>
            <a:chExt cx="1198485" cy="232059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C852797-7D5A-4D69-BAF0-DDA3AD20BCD9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 err="1">
                  <a:solidFill>
                    <a:schemeClr val="tx1"/>
                  </a:solidFill>
                </a:rPr>
                <a:t>최신순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793C7193-0C83-4DD4-BBF3-EAED8FF2EB7C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1EFBA48-FD90-47DE-913D-9F36FA34FA46}"/>
              </a:ext>
            </a:extLst>
          </p:cNvPr>
          <p:cNvGrpSpPr/>
          <p:nvPr/>
        </p:nvGrpSpPr>
        <p:grpSpPr>
          <a:xfrm>
            <a:off x="3393452" y="1087436"/>
            <a:ext cx="5169523" cy="413457"/>
            <a:chOff x="2580693" y="1087436"/>
            <a:chExt cx="5169523" cy="413457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2FA7C040-E538-4A68-BF41-1D120360256A}"/>
                </a:ext>
              </a:extLst>
            </p:cNvPr>
            <p:cNvSpPr/>
            <p:nvPr/>
          </p:nvSpPr>
          <p:spPr>
            <a:xfrm>
              <a:off x="2580693" y="1087436"/>
              <a:ext cx="4376529" cy="3986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코비전의 프로젝트 검색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55BBFE6-716A-481D-9414-64B9D59E9504}"/>
                </a:ext>
              </a:extLst>
            </p:cNvPr>
            <p:cNvSpPr/>
            <p:nvPr/>
          </p:nvSpPr>
          <p:spPr>
            <a:xfrm>
              <a:off x="2742722" y="1167189"/>
              <a:ext cx="217190" cy="226067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A4E9FCEC-312D-4E6B-BDF3-1FC074399A62}"/>
                </a:ext>
              </a:extLst>
            </p:cNvPr>
            <p:cNvSpPr/>
            <p:nvPr/>
          </p:nvSpPr>
          <p:spPr>
            <a:xfrm>
              <a:off x="6985672" y="1102206"/>
              <a:ext cx="764544" cy="3986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검색</a:t>
              </a:r>
            </a:p>
          </p:txBody>
        </p:sp>
      </p:grpSp>
      <p:sp>
        <p:nvSpPr>
          <p:cNvPr id="62" name="말풍선: 사각형 61">
            <a:extLst>
              <a:ext uri="{FF2B5EF4-FFF2-40B4-BE49-F238E27FC236}">
                <a16:creationId xmlns:a16="http://schemas.microsoft.com/office/drawing/2014/main" id="{E675ACD1-113A-4B8C-A859-F6BABFB734A4}"/>
              </a:ext>
            </a:extLst>
          </p:cNvPr>
          <p:cNvSpPr/>
          <p:nvPr/>
        </p:nvSpPr>
        <p:spPr>
          <a:xfrm>
            <a:off x="7494098" y="1890945"/>
            <a:ext cx="1027720" cy="272173"/>
          </a:xfrm>
          <a:prstGeom prst="wedgeRectCallout">
            <a:avLst>
              <a:gd name="adj1" fmla="val 55070"/>
              <a:gd name="adj2" fmla="val 80984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닫기 아이콘</a:t>
            </a:r>
          </a:p>
        </p:txBody>
      </p:sp>
      <p:sp>
        <p:nvSpPr>
          <p:cNvPr id="63" name="말풍선: 사각형 62">
            <a:extLst>
              <a:ext uri="{FF2B5EF4-FFF2-40B4-BE49-F238E27FC236}">
                <a16:creationId xmlns:a16="http://schemas.microsoft.com/office/drawing/2014/main" id="{EF4CB69E-96E2-46CF-8856-859CB6B48EFD}"/>
              </a:ext>
            </a:extLst>
          </p:cNvPr>
          <p:cNvSpPr/>
          <p:nvPr/>
        </p:nvSpPr>
        <p:spPr>
          <a:xfrm>
            <a:off x="5009140" y="2803414"/>
            <a:ext cx="1027720" cy="272173"/>
          </a:xfrm>
          <a:prstGeom prst="wedgeRectCallout">
            <a:avLst>
              <a:gd name="adj1" fmla="val -26382"/>
              <a:gd name="adj2" fmla="val -74936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비주얼 영역</a:t>
            </a:r>
          </a:p>
        </p:txBody>
      </p:sp>
      <p:sp>
        <p:nvSpPr>
          <p:cNvPr id="64" name="말풍선: 사각형 63">
            <a:extLst>
              <a:ext uri="{FF2B5EF4-FFF2-40B4-BE49-F238E27FC236}">
                <a16:creationId xmlns:a16="http://schemas.microsoft.com/office/drawing/2014/main" id="{E6060284-C99D-472E-8EDC-A49A04D68802}"/>
              </a:ext>
            </a:extLst>
          </p:cNvPr>
          <p:cNvSpPr/>
          <p:nvPr/>
        </p:nvSpPr>
        <p:spPr>
          <a:xfrm>
            <a:off x="7113806" y="1577049"/>
            <a:ext cx="1198485" cy="187152"/>
          </a:xfrm>
          <a:prstGeom prst="wedgeRectCallout">
            <a:avLst>
              <a:gd name="adj1" fmla="val 33833"/>
              <a:gd name="adj2" fmla="val -10887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1. </a:t>
            </a:r>
            <a:r>
              <a:rPr lang="ko-KR" altLang="en-US" sz="800" dirty="0" err="1">
                <a:solidFill>
                  <a:schemeClr val="tx1"/>
                </a:solidFill>
              </a:rPr>
              <a:t>클릭시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search-01</a:t>
            </a:r>
          </a:p>
        </p:txBody>
      </p:sp>
      <p:sp>
        <p:nvSpPr>
          <p:cNvPr id="65" name="말풍선: 사각형 64">
            <a:extLst>
              <a:ext uri="{FF2B5EF4-FFF2-40B4-BE49-F238E27FC236}">
                <a16:creationId xmlns:a16="http://schemas.microsoft.com/office/drawing/2014/main" id="{2EC9C66D-E412-4DAF-BC6B-4D31147C849B}"/>
              </a:ext>
            </a:extLst>
          </p:cNvPr>
          <p:cNvSpPr/>
          <p:nvPr/>
        </p:nvSpPr>
        <p:spPr>
          <a:xfrm>
            <a:off x="7456991" y="2583539"/>
            <a:ext cx="1214579" cy="219875"/>
          </a:xfrm>
          <a:prstGeom prst="wedgeRectCallout">
            <a:avLst>
              <a:gd name="adj1" fmla="val 42724"/>
              <a:gd name="adj2" fmla="val -14343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2, </a:t>
            </a:r>
            <a:r>
              <a:rPr lang="ko-KR" altLang="en-US" sz="800" dirty="0" err="1">
                <a:solidFill>
                  <a:schemeClr val="tx1"/>
                </a:solidFill>
              </a:rPr>
              <a:t>클릭시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main-03</a:t>
            </a:r>
          </a:p>
        </p:txBody>
      </p:sp>
      <p:sp>
        <p:nvSpPr>
          <p:cNvPr id="66" name="말풍선: 사각형 65">
            <a:extLst>
              <a:ext uri="{FF2B5EF4-FFF2-40B4-BE49-F238E27FC236}">
                <a16:creationId xmlns:a16="http://schemas.microsoft.com/office/drawing/2014/main" id="{662DD62B-6449-4266-A46F-4E2555C05BAD}"/>
              </a:ext>
            </a:extLst>
          </p:cNvPr>
          <p:cNvSpPr/>
          <p:nvPr/>
        </p:nvSpPr>
        <p:spPr>
          <a:xfrm>
            <a:off x="3412695" y="1454403"/>
            <a:ext cx="1027720" cy="272173"/>
          </a:xfrm>
          <a:prstGeom prst="wedgeRectCallout">
            <a:avLst>
              <a:gd name="adj1" fmla="val -26382"/>
              <a:gd name="adj2" fmla="val -74936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검색 아이콘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9CB62DF-4AB0-4D02-91DC-611F38FA42B2}"/>
              </a:ext>
            </a:extLst>
          </p:cNvPr>
          <p:cNvGrpSpPr/>
          <p:nvPr/>
        </p:nvGrpSpPr>
        <p:grpSpPr>
          <a:xfrm>
            <a:off x="585238" y="4178767"/>
            <a:ext cx="1430631" cy="1399069"/>
            <a:chOff x="501336" y="2858827"/>
            <a:chExt cx="1430631" cy="139906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1D72085-4A95-488F-98D8-6AD446009983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5FD8E39-062F-4979-9CEA-83103A528F4A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CA968D6-FF30-4D1D-88B1-A499A2972A35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56AE292-6A25-4934-84F1-7680388A85AB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469310-5752-48FA-BD24-AAC8F1EA2723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69" name="사각형: 둥근 대각선 방향 모서리 68">
              <a:extLst>
                <a:ext uri="{FF2B5EF4-FFF2-40B4-BE49-F238E27FC236}">
                  <a16:creationId xmlns:a16="http://schemas.microsoft.com/office/drawing/2014/main" id="{060C10F9-2A0D-4EA8-85F2-DF04D94D149F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95CE406-72AB-4BEE-9DCF-C4DD4A907F5C}"/>
              </a:ext>
            </a:extLst>
          </p:cNvPr>
          <p:cNvGrpSpPr/>
          <p:nvPr/>
        </p:nvGrpSpPr>
        <p:grpSpPr>
          <a:xfrm>
            <a:off x="2209325" y="4178767"/>
            <a:ext cx="1430631" cy="1399069"/>
            <a:chOff x="501336" y="2858827"/>
            <a:chExt cx="1430631" cy="1399069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0FAC846-C976-4127-92CE-0BA387F232EA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59FF11D8-1A7B-4EAD-BBEA-8A48FCD61A14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95265F4-9FB1-4D97-B303-83BD737741B3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843F368-34C1-401A-8105-E810583E3409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FEF5C25-58C7-4EFA-BDD2-757E77DF2C54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78" name="사각형: 둥근 대각선 방향 모서리 77">
              <a:extLst>
                <a:ext uri="{FF2B5EF4-FFF2-40B4-BE49-F238E27FC236}">
                  <a16:creationId xmlns:a16="http://schemas.microsoft.com/office/drawing/2014/main" id="{12B7B2A4-49ED-484E-9B1C-2C19F7280132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7D578DED-CD90-450E-8009-C7657771F3E8}"/>
              </a:ext>
            </a:extLst>
          </p:cNvPr>
          <p:cNvGrpSpPr/>
          <p:nvPr/>
        </p:nvGrpSpPr>
        <p:grpSpPr>
          <a:xfrm>
            <a:off x="3833412" y="4178767"/>
            <a:ext cx="1430631" cy="1399069"/>
            <a:chOff x="501336" y="2858827"/>
            <a:chExt cx="1430631" cy="1399069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645C2E3E-9AE5-455B-897D-310BA8049A4A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43419D96-AE8D-427A-8284-F641345E48EB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211AD90-70C6-4080-824F-5B6C5AFB88AA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9456435-51DB-4992-A41C-8B2E19DE3E6B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B4D6117-4848-4873-AB01-F702C0820092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85" name="사각형: 둥근 대각선 방향 모서리 84">
              <a:extLst>
                <a:ext uri="{FF2B5EF4-FFF2-40B4-BE49-F238E27FC236}">
                  <a16:creationId xmlns:a16="http://schemas.microsoft.com/office/drawing/2014/main" id="{BAFAF234-5DAD-40B9-9043-92ED56F9883F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9C8B950-4C2E-4E3F-B304-55031E258944}"/>
              </a:ext>
            </a:extLst>
          </p:cNvPr>
          <p:cNvGrpSpPr/>
          <p:nvPr/>
        </p:nvGrpSpPr>
        <p:grpSpPr>
          <a:xfrm>
            <a:off x="5457499" y="4178767"/>
            <a:ext cx="1430631" cy="1399069"/>
            <a:chOff x="501336" y="2858827"/>
            <a:chExt cx="1430631" cy="139906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1747B648-711E-4438-875F-9734347C3B0C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279B137-4C7E-47BA-BAE3-A4B7F30CBB39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B5A0D0-539A-429A-8807-598166A246D8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3F0EA63-7E5D-4759-8B57-62918A554FDC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E31C5F4-08A5-4E0F-9262-C3176524F07A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92" name="사각형: 둥근 대각선 방향 모서리 91">
              <a:extLst>
                <a:ext uri="{FF2B5EF4-FFF2-40B4-BE49-F238E27FC236}">
                  <a16:creationId xmlns:a16="http://schemas.microsoft.com/office/drawing/2014/main" id="{63C48D64-EF27-4B9D-9598-453BC9B064F4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D9AD941-07F6-4CFF-86AC-414B9D279B74}"/>
              </a:ext>
            </a:extLst>
          </p:cNvPr>
          <p:cNvGrpSpPr/>
          <p:nvPr/>
        </p:nvGrpSpPr>
        <p:grpSpPr>
          <a:xfrm>
            <a:off x="7081586" y="4178767"/>
            <a:ext cx="1430631" cy="1399069"/>
            <a:chOff x="501336" y="2858827"/>
            <a:chExt cx="1430631" cy="1399069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BACC696-2BD8-4517-A490-F17DEA55D78E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8AAFC89-EB5A-49CF-8F02-1B487FD37C59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0D6581A-6E75-4486-B420-1280EBD29146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4DB7D68-025F-421B-B5B7-A71ED4627D4C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377974D-3F53-44DC-9CDF-72FBD09D8B60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99" name="사각형: 둥근 대각선 방향 모서리 98">
              <a:extLst>
                <a:ext uri="{FF2B5EF4-FFF2-40B4-BE49-F238E27FC236}">
                  <a16:creationId xmlns:a16="http://schemas.microsoft.com/office/drawing/2014/main" id="{C37F58E1-CBB7-4FC0-8450-FF7C94AE7E10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9D2011B8-EFFD-469B-90C7-D2C603ED9704}"/>
              </a:ext>
            </a:extLst>
          </p:cNvPr>
          <p:cNvSpPr txBox="1"/>
          <p:nvPr/>
        </p:nvSpPr>
        <p:spPr>
          <a:xfrm>
            <a:off x="7429081" y="2146121"/>
            <a:ext cx="1140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r>
              <a:rPr lang="ko-KR" altLang="en-US" sz="900" dirty="0">
                <a:solidFill>
                  <a:schemeClr val="bg1"/>
                </a:solidFill>
              </a:rPr>
              <a:t>일간 보지 않기 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922DF5BA-2EEA-402E-AFA3-AA45F6BFC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627" y="2122568"/>
            <a:ext cx="2828626" cy="3962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CA5579-FC8C-4854-842E-3BA78ED40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5560" y="3991705"/>
            <a:ext cx="2647791" cy="125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97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3F1AEB-1A06-4F56-AECA-581018620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검색 버튼 </a:t>
            </a:r>
            <a:r>
              <a:rPr lang="ko-KR" altLang="en-US" dirty="0" err="1"/>
              <a:t>클릭시</a:t>
            </a:r>
            <a:r>
              <a:rPr lang="en-US" altLang="ko-KR" dirty="0"/>
              <a:t>,</a:t>
            </a:r>
            <a:r>
              <a:rPr lang="ko-KR" altLang="en-US" dirty="0"/>
              <a:t> 검색 옵션 영역 확장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B886F3F-8256-4DCC-98B5-833A6F0B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코비폴리오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1CAF11-0294-4BC1-B418-E5D89BB59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2023/04/14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97F55F-AD22-4503-BFFB-1887E2A363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Main-02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962377-D54E-409F-A1DA-811DB29182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9675" y="443534"/>
            <a:ext cx="2514600" cy="216807"/>
          </a:xfrm>
        </p:spPr>
        <p:txBody>
          <a:bodyPr/>
          <a:lstStyle/>
          <a:p>
            <a:r>
              <a:rPr lang="ko-KR" altLang="en-US" err="1"/>
              <a:t>메인페이지</a:t>
            </a:r>
            <a:r>
              <a:rPr lang="en-US" altLang="ko-KR" dirty="0"/>
              <a:t>-</a:t>
            </a:r>
            <a:r>
              <a:rPr lang="ko-KR" altLang="en-US" dirty="0" err="1"/>
              <a:t>비주얼배너</a:t>
            </a:r>
            <a:r>
              <a:rPr lang="ko-KR" altLang="en-US" dirty="0"/>
              <a:t> 닫기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14ECEC1-CBB0-4E9E-BB75-F285F49779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57FDA2-AD42-4F17-95C2-94FC662D8409}"/>
              </a:ext>
            </a:extLst>
          </p:cNvPr>
          <p:cNvSpPr/>
          <p:nvPr/>
        </p:nvSpPr>
        <p:spPr>
          <a:xfrm>
            <a:off x="589214" y="1124864"/>
            <a:ext cx="1198485" cy="310718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B3072F5-B0EB-40C6-8567-FB2DF6A298BF}"/>
              </a:ext>
            </a:extLst>
          </p:cNvPr>
          <p:cNvGrpSpPr/>
          <p:nvPr/>
        </p:nvGrpSpPr>
        <p:grpSpPr>
          <a:xfrm>
            <a:off x="585238" y="1656420"/>
            <a:ext cx="1198485" cy="232059"/>
            <a:chOff x="404667" y="1781464"/>
            <a:chExt cx="1198485" cy="232059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D1D3D518-DAA5-4726-AF62-7929616C90C4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프로젝트 타입 전체</a:t>
              </a: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92C17885-850B-4E04-85DC-0B9425618CF6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98CCC88-830F-47D2-A933-EC00BE8089A9}"/>
              </a:ext>
            </a:extLst>
          </p:cNvPr>
          <p:cNvGrpSpPr/>
          <p:nvPr/>
        </p:nvGrpSpPr>
        <p:grpSpPr>
          <a:xfrm>
            <a:off x="1840579" y="1656420"/>
            <a:ext cx="1198485" cy="232059"/>
            <a:chOff x="404667" y="1781464"/>
            <a:chExt cx="1198485" cy="232059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82C46AF-96A0-4388-88AD-2684CE0E428C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디자인 타입 전체</a:t>
              </a:r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84DFF59A-B1FB-4C5F-9B37-07B8D8629C75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EF00CC-7ED2-438B-8E83-B29110505D5E}"/>
              </a:ext>
            </a:extLst>
          </p:cNvPr>
          <p:cNvGrpSpPr/>
          <p:nvPr/>
        </p:nvGrpSpPr>
        <p:grpSpPr>
          <a:xfrm>
            <a:off x="3101652" y="1656420"/>
            <a:ext cx="1198485" cy="232059"/>
            <a:chOff x="404667" y="1781464"/>
            <a:chExt cx="1198485" cy="232059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C2ACB719-385C-423A-8117-F8D2D2242F6C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기간</a:t>
              </a: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216287E7-8158-42DB-92A0-B0123E5BBE84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C1CCEC0-C121-4CFA-A1AB-F245A1FC5531}"/>
              </a:ext>
            </a:extLst>
          </p:cNvPr>
          <p:cNvSpPr txBox="1"/>
          <p:nvPr/>
        </p:nvSpPr>
        <p:spPr>
          <a:xfrm>
            <a:off x="1704571" y="2229118"/>
            <a:ext cx="5637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코비젼의</a:t>
            </a:r>
            <a:r>
              <a:rPr lang="ko-KR" altLang="en-US" sz="1200" b="1" dirty="0"/>
              <a:t> 솔루션을 경험한 수많은 기업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DBCE2D-E79A-4959-BFE2-F8DE38653416}"/>
              </a:ext>
            </a:extLst>
          </p:cNvPr>
          <p:cNvGrpSpPr/>
          <p:nvPr/>
        </p:nvGrpSpPr>
        <p:grpSpPr>
          <a:xfrm>
            <a:off x="585238" y="2766494"/>
            <a:ext cx="1430631" cy="1399069"/>
            <a:chOff x="501336" y="2858827"/>
            <a:chExt cx="1430631" cy="139906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957B78F-5B0A-40D1-ABBD-CA083ED69AEA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33D794B-195E-489C-B2BA-768E719F2A12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BDF31E-EBD7-47CB-A5F7-EE9ABC801BBB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16B2E-E47E-4140-B8AD-AF3BAB8992A4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46DCD22-DD7F-4C3A-A5DB-B8389E49E849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53" name="사각형: 둥근 대각선 방향 모서리 52">
              <a:extLst>
                <a:ext uri="{FF2B5EF4-FFF2-40B4-BE49-F238E27FC236}">
                  <a16:creationId xmlns:a16="http://schemas.microsoft.com/office/drawing/2014/main" id="{344D5493-70B0-420E-95E8-D386BCB31CE1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BC24EC5-1C2B-486E-8C35-908348EEBC90}"/>
              </a:ext>
            </a:extLst>
          </p:cNvPr>
          <p:cNvGrpSpPr/>
          <p:nvPr/>
        </p:nvGrpSpPr>
        <p:grpSpPr>
          <a:xfrm>
            <a:off x="585238" y="2255682"/>
            <a:ext cx="1198485" cy="232059"/>
            <a:chOff x="404667" y="1781464"/>
            <a:chExt cx="1198485" cy="232059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C852797-7D5A-4D69-BAF0-DDA3AD20BCD9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 err="1">
                  <a:solidFill>
                    <a:schemeClr val="tx1"/>
                  </a:solidFill>
                </a:rPr>
                <a:t>최신순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793C7193-0C83-4DD4-BBF3-EAED8FF2EB7C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1EFBA48-FD90-47DE-913D-9F36FA34FA46}"/>
              </a:ext>
            </a:extLst>
          </p:cNvPr>
          <p:cNvGrpSpPr/>
          <p:nvPr/>
        </p:nvGrpSpPr>
        <p:grpSpPr>
          <a:xfrm>
            <a:off x="3393452" y="1087436"/>
            <a:ext cx="5169523" cy="413457"/>
            <a:chOff x="2580693" y="1087436"/>
            <a:chExt cx="5169523" cy="413457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2FA7C040-E538-4A68-BF41-1D120360256A}"/>
                </a:ext>
              </a:extLst>
            </p:cNvPr>
            <p:cNvSpPr/>
            <p:nvPr/>
          </p:nvSpPr>
          <p:spPr>
            <a:xfrm>
              <a:off x="2580693" y="1087436"/>
              <a:ext cx="4376529" cy="3986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코비전의 프로젝트 검색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55BBFE6-716A-481D-9414-64B9D59E9504}"/>
                </a:ext>
              </a:extLst>
            </p:cNvPr>
            <p:cNvSpPr/>
            <p:nvPr/>
          </p:nvSpPr>
          <p:spPr>
            <a:xfrm>
              <a:off x="2742722" y="1167189"/>
              <a:ext cx="217190" cy="226067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A4E9FCEC-312D-4E6B-BDF3-1FC074399A62}"/>
                </a:ext>
              </a:extLst>
            </p:cNvPr>
            <p:cNvSpPr/>
            <p:nvPr/>
          </p:nvSpPr>
          <p:spPr>
            <a:xfrm>
              <a:off x="6985672" y="1102206"/>
              <a:ext cx="764544" cy="3986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검색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C8FB0D1F-FD37-441A-A25B-D1FFB9C490DF}"/>
              </a:ext>
            </a:extLst>
          </p:cNvPr>
          <p:cNvGrpSpPr/>
          <p:nvPr/>
        </p:nvGrpSpPr>
        <p:grpSpPr>
          <a:xfrm>
            <a:off x="2209325" y="2766494"/>
            <a:ext cx="1430631" cy="1399069"/>
            <a:chOff x="501336" y="2858827"/>
            <a:chExt cx="1430631" cy="1399069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0C21E9A2-E38F-4591-B153-37C60C41EA7A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CB5ED649-29BA-4161-BBBF-6C09DCBA0F8A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F15F2BD-59CB-4141-BA53-04D178CF6281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7DE40E8-7F05-4224-8667-7FB18CA4BAAC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F60AC89-03BA-4ED9-BFFD-489E4B8586AC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94" name="사각형: 둥근 대각선 방향 모서리 93">
              <a:extLst>
                <a:ext uri="{FF2B5EF4-FFF2-40B4-BE49-F238E27FC236}">
                  <a16:creationId xmlns:a16="http://schemas.microsoft.com/office/drawing/2014/main" id="{F68C0DAF-22EB-40C2-B05B-30ACCEBDD9B1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2DAC460-3261-453C-8AA9-692D33C426B1}"/>
              </a:ext>
            </a:extLst>
          </p:cNvPr>
          <p:cNvGrpSpPr/>
          <p:nvPr/>
        </p:nvGrpSpPr>
        <p:grpSpPr>
          <a:xfrm>
            <a:off x="3833412" y="2766494"/>
            <a:ext cx="1430631" cy="1399069"/>
            <a:chOff x="501336" y="2858827"/>
            <a:chExt cx="1430631" cy="1399069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8899DE5-1597-474E-A649-AB31F576119C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B8F615E2-23F0-4D68-BCFF-2103C03E69E7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3A9A3AF-AED5-4FF3-84C0-3EC7924708F9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BF75059-C06F-486F-B291-648ABAA5AC86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5C86A84-18BD-4F05-8E09-E5B15C479283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01" name="사각형: 둥근 대각선 방향 모서리 100">
              <a:extLst>
                <a:ext uri="{FF2B5EF4-FFF2-40B4-BE49-F238E27FC236}">
                  <a16:creationId xmlns:a16="http://schemas.microsoft.com/office/drawing/2014/main" id="{8E325779-A068-48EC-AA61-01441B603119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FC5447C-37E8-453B-9EA6-2C489E12AEDF}"/>
              </a:ext>
            </a:extLst>
          </p:cNvPr>
          <p:cNvGrpSpPr/>
          <p:nvPr/>
        </p:nvGrpSpPr>
        <p:grpSpPr>
          <a:xfrm>
            <a:off x="5457499" y="2766494"/>
            <a:ext cx="1430631" cy="1399069"/>
            <a:chOff x="501336" y="2858827"/>
            <a:chExt cx="1430631" cy="1399069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26654FB6-7A08-4036-9C95-90D26C36E1FB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2885FFF5-45E3-43E9-96C3-2F2633E55611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A73A0FC-D920-4958-977D-97B5C2658FBB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6D13720-6AB2-4DB7-B5BB-FD6D65078068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91B86D1-3530-4D84-A865-DE73F81135D7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08" name="사각형: 둥근 대각선 방향 모서리 107">
              <a:extLst>
                <a:ext uri="{FF2B5EF4-FFF2-40B4-BE49-F238E27FC236}">
                  <a16:creationId xmlns:a16="http://schemas.microsoft.com/office/drawing/2014/main" id="{8EC1A68A-3CB6-4A6B-AB39-578A81BA3CC2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76041FA6-0902-4424-B7C0-E757503716E2}"/>
              </a:ext>
            </a:extLst>
          </p:cNvPr>
          <p:cNvGrpSpPr/>
          <p:nvPr/>
        </p:nvGrpSpPr>
        <p:grpSpPr>
          <a:xfrm>
            <a:off x="7081586" y="2766494"/>
            <a:ext cx="1430631" cy="1399069"/>
            <a:chOff x="501336" y="2858827"/>
            <a:chExt cx="1430631" cy="1399069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994768E-C924-4D7A-A448-376E83858D3C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BDD69C84-E814-4975-A770-FAD7F88315CE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6CF1006-B354-4400-813F-9B7796E36269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A2E8564-5A8C-494D-B5F1-97C22DE74C11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471251E-B11F-4E27-BE59-8AD2197DB870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15" name="사각형: 둥근 대각선 방향 모서리 114">
              <a:extLst>
                <a:ext uri="{FF2B5EF4-FFF2-40B4-BE49-F238E27FC236}">
                  <a16:creationId xmlns:a16="http://schemas.microsoft.com/office/drawing/2014/main" id="{7C24791C-DE1B-45B4-A162-469BD2034EA3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F235974-BD17-4113-9AEA-D94AD13FCA21}"/>
              </a:ext>
            </a:extLst>
          </p:cNvPr>
          <p:cNvGrpSpPr/>
          <p:nvPr/>
        </p:nvGrpSpPr>
        <p:grpSpPr>
          <a:xfrm>
            <a:off x="585238" y="4502045"/>
            <a:ext cx="1430631" cy="1399069"/>
            <a:chOff x="501336" y="2858827"/>
            <a:chExt cx="1430631" cy="1399069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554D58DE-7EE2-4A2F-9A00-4DB5F2A9A6C7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AD3AB717-B2E3-4155-A9E8-760FC2FC2E63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24885E1-2B9A-4B95-9B65-328D999F2827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27C3D00C-9DC9-45EC-88AF-407A633C2819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6EFEC3A-8035-4388-B241-6F28D7B3BD14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22" name="사각형: 둥근 대각선 방향 모서리 121">
              <a:extLst>
                <a:ext uri="{FF2B5EF4-FFF2-40B4-BE49-F238E27FC236}">
                  <a16:creationId xmlns:a16="http://schemas.microsoft.com/office/drawing/2014/main" id="{9C8E5117-4207-4CC5-961B-E1CD5789ECA7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1EF6E78B-CE9E-4C11-BF1C-B85B818B60D3}"/>
              </a:ext>
            </a:extLst>
          </p:cNvPr>
          <p:cNvGrpSpPr/>
          <p:nvPr/>
        </p:nvGrpSpPr>
        <p:grpSpPr>
          <a:xfrm>
            <a:off x="2209325" y="4502045"/>
            <a:ext cx="1430631" cy="1399069"/>
            <a:chOff x="501336" y="2858827"/>
            <a:chExt cx="1430631" cy="1399069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FB42A875-B3A5-476D-BB3B-F6652D81920E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07AD13B3-9F45-4D9B-8A4E-34FA31C484D9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597A3C-F074-4C77-B5DD-00E4ECF017CC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F928E5B-2076-4D22-99F6-EFEAF5256C14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F072569-291B-476B-BFF5-0451E9B54E56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29" name="사각형: 둥근 대각선 방향 모서리 128">
              <a:extLst>
                <a:ext uri="{FF2B5EF4-FFF2-40B4-BE49-F238E27FC236}">
                  <a16:creationId xmlns:a16="http://schemas.microsoft.com/office/drawing/2014/main" id="{D1C1ECB3-1C7C-496C-AC56-6D395B2CDCAE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845AA754-56B5-4B1E-885E-F54095A1C360}"/>
              </a:ext>
            </a:extLst>
          </p:cNvPr>
          <p:cNvGrpSpPr/>
          <p:nvPr/>
        </p:nvGrpSpPr>
        <p:grpSpPr>
          <a:xfrm>
            <a:off x="3833412" y="4502045"/>
            <a:ext cx="1430631" cy="1399069"/>
            <a:chOff x="501336" y="2858827"/>
            <a:chExt cx="1430631" cy="139906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7ECCCFE7-97F5-4AA6-972A-04147374F979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BAD38B35-505E-48C0-900C-10658A76F29E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D250F84-BD46-449D-832F-2B49440C6E9E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B77B8C9-2770-4391-A028-9FECDD8142DF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8C4EE200-3B06-4CD6-A004-69239E43EC63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36" name="사각형: 둥근 대각선 방향 모서리 135">
              <a:extLst>
                <a:ext uri="{FF2B5EF4-FFF2-40B4-BE49-F238E27FC236}">
                  <a16:creationId xmlns:a16="http://schemas.microsoft.com/office/drawing/2014/main" id="{E475EBAB-AA32-435E-83EF-2A56ACD2F888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27A61F80-C6A4-411B-B183-9A85569D19BB}"/>
              </a:ext>
            </a:extLst>
          </p:cNvPr>
          <p:cNvGrpSpPr/>
          <p:nvPr/>
        </p:nvGrpSpPr>
        <p:grpSpPr>
          <a:xfrm>
            <a:off x="5457499" y="4502045"/>
            <a:ext cx="1430631" cy="1399069"/>
            <a:chOff x="501336" y="2858827"/>
            <a:chExt cx="1430631" cy="1399069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7921D10-86F4-4529-94BD-A0AA37FBF066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1F79B9A4-9E28-4646-BDAE-F75A09076AA6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99F2454-6BE3-40FB-8B71-DE08C6C263BE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A3F70E6-7AF8-4168-8679-C6892440E002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1ECA942-B0C2-4108-80FD-C0ECBDE636E4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43" name="사각형: 둥근 대각선 방향 모서리 142">
              <a:extLst>
                <a:ext uri="{FF2B5EF4-FFF2-40B4-BE49-F238E27FC236}">
                  <a16:creationId xmlns:a16="http://schemas.microsoft.com/office/drawing/2014/main" id="{A9232FBA-D913-4569-9449-5EBE42ECF4B0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B33EFE8-2353-4A7A-93F8-CEC121DD5FB3}"/>
              </a:ext>
            </a:extLst>
          </p:cNvPr>
          <p:cNvGrpSpPr/>
          <p:nvPr/>
        </p:nvGrpSpPr>
        <p:grpSpPr>
          <a:xfrm>
            <a:off x="7081586" y="4502045"/>
            <a:ext cx="1430631" cy="1399069"/>
            <a:chOff x="501336" y="2858827"/>
            <a:chExt cx="1430631" cy="1399069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0E849947-96E7-436C-AF28-970590888A19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B6CE601-4054-4ED8-80E6-8538164D7300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0FF8A408-8421-4D74-A7AF-4A932FBA140C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46EA971-47FE-4556-9BF2-8222859B43B1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2B70802-EC3A-4BF4-A5A6-B922C0015B14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50" name="사각형: 둥근 대각선 방향 모서리 149">
              <a:extLst>
                <a:ext uri="{FF2B5EF4-FFF2-40B4-BE49-F238E27FC236}">
                  <a16:creationId xmlns:a16="http://schemas.microsoft.com/office/drawing/2014/main" id="{498519BA-6679-48B1-A311-1C6A3E86D1C1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5900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3F1AEB-1A06-4F56-AECA-581018620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검색 버튼 </a:t>
            </a:r>
            <a:r>
              <a:rPr lang="ko-KR" altLang="en-US" dirty="0" err="1"/>
              <a:t>클릭시</a:t>
            </a:r>
            <a:r>
              <a:rPr lang="en-US" altLang="ko-KR" dirty="0"/>
              <a:t>,</a:t>
            </a:r>
            <a:r>
              <a:rPr lang="ko-KR" altLang="en-US" dirty="0"/>
              <a:t> 검색 옵션 영역 확장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B886F3F-8256-4DCC-98B5-833A6F0B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코비폴리오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1CAF11-0294-4BC1-B418-E5D89BB59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2023/04/14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97F55F-AD22-4503-BFFB-1887E2A363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Main-03-01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962377-D54E-409F-A1DA-811DB29182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r>
              <a:rPr lang="ko-KR" altLang="en-US" dirty="0"/>
              <a:t> 옵션 선택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14ECEC1-CBB0-4E9E-BB75-F285F49779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57FDA2-AD42-4F17-95C2-94FC662D8409}"/>
              </a:ext>
            </a:extLst>
          </p:cNvPr>
          <p:cNvSpPr/>
          <p:nvPr/>
        </p:nvSpPr>
        <p:spPr>
          <a:xfrm>
            <a:off x="589214" y="1124864"/>
            <a:ext cx="1198485" cy="310718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B3072F5-B0EB-40C6-8567-FB2DF6A298BF}"/>
              </a:ext>
            </a:extLst>
          </p:cNvPr>
          <p:cNvGrpSpPr/>
          <p:nvPr/>
        </p:nvGrpSpPr>
        <p:grpSpPr>
          <a:xfrm>
            <a:off x="585238" y="1656420"/>
            <a:ext cx="1198485" cy="232059"/>
            <a:chOff x="404667" y="1781464"/>
            <a:chExt cx="1198485" cy="232059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D1D3D518-DAA5-4726-AF62-7929616C90C4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프로젝트 타입 전체</a:t>
              </a: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92C17885-850B-4E04-85DC-0B9425618CF6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98CCC88-830F-47D2-A933-EC00BE8089A9}"/>
              </a:ext>
            </a:extLst>
          </p:cNvPr>
          <p:cNvGrpSpPr/>
          <p:nvPr/>
        </p:nvGrpSpPr>
        <p:grpSpPr>
          <a:xfrm>
            <a:off x="1840579" y="1656420"/>
            <a:ext cx="1198485" cy="232059"/>
            <a:chOff x="404667" y="1781464"/>
            <a:chExt cx="1198485" cy="232059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82C46AF-96A0-4388-88AD-2684CE0E428C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디자인 타입 전체</a:t>
              </a:r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84DFF59A-B1FB-4C5F-9B37-07B8D8629C75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EF00CC-7ED2-438B-8E83-B29110505D5E}"/>
              </a:ext>
            </a:extLst>
          </p:cNvPr>
          <p:cNvGrpSpPr/>
          <p:nvPr/>
        </p:nvGrpSpPr>
        <p:grpSpPr>
          <a:xfrm>
            <a:off x="3101652" y="1656420"/>
            <a:ext cx="1198485" cy="232059"/>
            <a:chOff x="404667" y="1781464"/>
            <a:chExt cx="1198485" cy="232059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C2ACB719-385C-423A-8117-F8D2D2242F6C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기간 전체</a:t>
              </a: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216287E7-8158-42DB-92A0-B0123E5BBE84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C1CCEC0-C121-4CFA-A1AB-F245A1FC5531}"/>
              </a:ext>
            </a:extLst>
          </p:cNvPr>
          <p:cNvSpPr txBox="1"/>
          <p:nvPr/>
        </p:nvSpPr>
        <p:spPr>
          <a:xfrm>
            <a:off x="1704571" y="2229118"/>
            <a:ext cx="5637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코비젼의</a:t>
            </a:r>
            <a:r>
              <a:rPr lang="ko-KR" altLang="en-US" sz="1200" b="1" dirty="0"/>
              <a:t> 솔루션을 경험한 수많은 기업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DBCE2D-E79A-4959-BFE2-F8DE38653416}"/>
              </a:ext>
            </a:extLst>
          </p:cNvPr>
          <p:cNvGrpSpPr/>
          <p:nvPr/>
        </p:nvGrpSpPr>
        <p:grpSpPr>
          <a:xfrm>
            <a:off x="585238" y="2766494"/>
            <a:ext cx="1430631" cy="1399069"/>
            <a:chOff x="501336" y="2858827"/>
            <a:chExt cx="1430631" cy="139906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957B78F-5B0A-40D1-ABBD-CA083ED69AEA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33D794B-195E-489C-B2BA-768E719F2A12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BDF31E-EBD7-47CB-A5F7-EE9ABC801BBB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16B2E-E47E-4140-B8AD-AF3BAB8992A4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46DCD22-DD7F-4C3A-A5DB-B8389E49E849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53" name="사각형: 둥근 대각선 방향 모서리 52">
              <a:extLst>
                <a:ext uri="{FF2B5EF4-FFF2-40B4-BE49-F238E27FC236}">
                  <a16:creationId xmlns:a16="http://schemas.microsoft.com/office/drawing/2014/main" id="{344D5493-70B0-420E-95E8-D386BCB31CE1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BC24EC5-1C2B-486E-8C35-908348EEBC90}"/>
              </a:ext>
            </a:extLst>
          </p:cNvPr>
          <p:cNvGrpSpPr/>
          <p:nvPr/>
        </p:nvGrpSpPr>
        <p:grpSpPr>
          <a:xfrm>
            <a:off x="585238" y="2255682"/>
            <a:ext cx="1198485" cy="232059"/>
            <a:chOff x="404667" y="1781464"/>
            <a:chExt cx="1198485" cy="232059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C852797-7D5A-4D69-BAF0-DDA3AD20BCD9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 err="1">
                  <a:solidFill>
                    <a:schemeClr val="tx1"/>
                  </a:solidFill>
                </a:rPr>
                <a:t>최신순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793C7193-0C83-4DD4-BBF3-EAED8FF2EB7C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1EFBA48-FD90-47DE-913D-9F36FA34FA46}"/>
              </a:ext>
            </a:extLst>
          </p:cNvPr>
          <p:cNvGrpSpPr/>
          <p:nvPr/>
        </p:nvGrpSpPr>
        <p:grpSpPr>
          <a:xfrm>
            <a:off x="3393452" y="1087436"/>
            <a:ext cx="5169523" cy="413457"/>
            <a:chOff x="2580693" y="1087436"/>
            <a:chExt cx="5169523" cy="413457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2FA7C040-E538-4A68-BF41-1D120360256A}"/>
                </a:ext>
              </a:extLst>
            </p:cNvPr>
            <p:cNvSpPr/>
            <p:nvPr/>
          </p:nvSpPr>
          <p:spPr>
            <a:xfrm>
              <a:off x="2580693" y="1087436"/>
              <a:ext cx="4376529" cy="3986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코비전의 프로젝트 검색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55BBFE6-716A-481D-9414-64B9D59E9504}"/>
                </a:ext>
              </a:extLst>
            </p:cNvPr>
            <p:cNvSpPr/>
            <p:nvPr/>
          </p:nvSpPr>
          <p:spPr>
            <a:xfrm>
              <a:off x="2742722" y="1167189"/>
              <a:ext cx="217190" cy="226067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A4E9FCEC-312D-4E6B-BDF3-1FC074399A62}"/>
                </a:ext>
              </a:extLst>
            </p:cNvPr>
            <p:cNvSpPr/>
            <p:nvPr/>
          </p:nvSpPr>
          <p:spPr>
            <a:xfrm>
              <a:off x="6985672" y="1102206"/>
              <a:ext cx="764544" cy="3986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검색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C8FB0D1F-FD37-441A-A25B-D1FFB9C490DF}"/>
              </a:ext>
            </a:extLst>
          </p:cNvPr>
          <p:cNvGrpSpPr/>
          <p:nvPr/>
        </p:nvGrpSpPr>
        <p:grpSpPr>
          <a:xfrm>
            <a:off x="2209325" y="2766494"/>
            <a:ext cx="1430631" cy="1399069"/>
            <a:chOff x="501336" y="2858827"/>
            <a:chExt cx="1430631" cy="1399069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0C21E9A2-E38F-4591-B153-37C60C41EA7A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CB5ED649-29BA-4161-BBBF-6C09DCBA0F8A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F15F2BD-59CB-4141-BA53-04D178CF6281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7DE40E8-7F05-4224-8667-7FB18CA4BAAC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F60AC89-03BA-4ED9-BFFD-489E4B8586AC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94" name="사각형: 둥근 대각선 방향 모서리 93">
              <a:extLst>
                <a:ext uri="{FF2B5EF4-FFF2-40B4-BE49-F238E27FC236}">
                  <a16:creationId xmlns:a16="http://schemas.microsoft.com/office/drawing/2014/main" id="{F68C0DAF-22EB-40C2-B05B-30ACCEBDD9B1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2DAC460-3261-453C-8AA9-692D33C426B1}"/>
              </a:ext>
            </a:extLst>
          </p:cNvPr>
          <p:cNvGrpSpPr/>
          <p:nvPr/>
        </p:nvGrpSpPr>
        <p:grpSpPr>
          <a:xfrm>
            <a:off x="3833412" y="2766494"/>
            <a:ext cx="1430631" cy="1399069"/>
            <a:chOff x="501336" y="2858827"/>
            <a:chExt cx="1430631" cy="1399069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8899DE5-1597-474E-A649-AB31F576119C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B8F615E2-23F0-4D68-BCFF-2103C03E69E7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3A9A3AF-AED5-4FF3-84C0-3EC7924708F9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BF75059-C06F-486F-B291-648ABAA5AC86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5C86A84-18BD-4F05-8E09-E5B15C479283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01" name="사각형: 둥근 대각선 방향 모서리 100">
              <a:extLst>
                <a:ext uri="{FF2B5EF4-FFF2-40B4-BE49-F238E27FC236}">
                  <a16:creationId xmlns:a16="http://schemas.microsoft.com/office/drawing/2014/main" id="{8E325779-A068-48EC-AA61-01441B603119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FC5447C-37E8-453B-9EA6-2C489E12AEDF}"/>
              </a:ext>
            </a:extLst>
          </p:cNvPr>
          <p:cNvGrpSpPr/>
          <p:nvPr/>
        </p:nvGrpSpPr>
        <p:grpSpPr>
          <a:xfrm>
            <a:off x="5457499" y="2766494"/>
            <a:ext cx="1430631" cy="1399069"/>
            <a:chOff x="501336" y="2858827"/>
            <a:chExt cx="1430631" cy="1399069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26654FB6-7A08-4036-9C95-90D26C36E1FB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2885FFF5-45E3-43E9-96C3-2F2633E55611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A73A0FC-D920-4958-977D-97B5C2658FBB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6D13720-6AB2-4DB7-B5BB-FD6D65078068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91B86D1-3530-4D84-A865-DE73F81135D7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08" name="사각형: 둥근 대각선 방향 모서리 107">
              <a:extLst>
                <a:ext uri="{FF2B5EF4-FFF2-40B4-BE49-F238E27FC236}">
                  <a16:creationId xmlns:a16="http://schemas.microsoft.com/office/drawing/2014/main" id="{8EC1A68A-3CB6-4A6B-AB39-578A81BA3CC2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76041FA6-0902-4424-B7C0-E757503716E2}"/>
              </a:ext>
            </a:extLst>
          </p:cNvPr>
          <p:cNvGrpSpPr/>
          <p:nvPr/>
        </p:nvGrpSpPr>
        <p:grpSpPr>
          <a:xfrm>
            <a:off x="7081586" y="2766494"/>
            <a:ext cx="1430631" cy="1399069"/>
            <a:chOff x="501336" y="2858827"/>
            <a:chExt cx="1430631" cy="1399069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994768E-C924-4D7A-A448-376E83858D3C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BDD69C84-E814-4975-A770-FAD7F88315CE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6CF1006-B354-4400-813F-9B7796E36269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A2E8564-5A8C-494D-B5F1-97C22DE74C11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471251E-B11F-4E27-BE59-8AD2197DB870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15" name="사각형: 둥근 대각선 방향 모서리 114">
              <a:extLst>
                <a:ext uri="{FF2B5EF4-FFF2-40B4-BE49-F238E27FC236}">
                  <a16:creationId xmlns:a16="http://schemas.microsoft.com/office/drawing/2014/main" id="{7C24791C-DE1B-45B4-A162-469BD2034EA3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F235974-BD17-4113-9AEA-D94AD13FCA21}"/>
              </a:ext>
            </a:extLst>
          </p:cNvPr>
          <p:cNvGrpSpPr/>
          <p:nvPr/>
        </p:nvGrpSpPr>
        <p:grpSpPr>
          <a:xfrm>
            <a:off x="585238" y="4502045"/>
            <a:ext cx="1430631" cy="1399069"/>
            <a:chOff x="501336" y="2858827"/>
            <a:chExt cx="1430631" cy="1399069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554D58DE-7EE2-4A2F-9A00-4DB5F2A9A6C7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AD3AB717-B2E3-4155-A9E8-760FC2FC2E63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24885E1-2B9A-4B95-9B65-328D999F2827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27C3D00C-9DC9-45EC-88AF-407A633C2819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6EFEC3A-8035-4388-B241-6F28D7B3BD14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22" name="사각형: 둥근 대각선 방향 모서리 121">
              <a:extLst>
                <a:ext uri="{FF2B5EF4-FFF2-40B4-BE49-F238E27FC236}">
                  <a16:creationId xmlns:a16="http://schemas.microsoft.com/office/drawing/2014/main" id="{9C8E5117-4207-4CC5-961B-E1CD5789ECA7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1EF6E78B-CE9E-4C11-BF1C-B85B818B60D3}"/>
              </a:ext>
            </a:extLst>
          </p:cNvPr>
          <p:cNvGrpSpPr/>
          <p:nvPr/>
        </p:nvGrpSpPr>
        <p:grpSpPr>
          <a:xfrm>
            <a:off x="2209325" y="4502045"/>
            <a:ext cx="1430631" cy="1399069"/>
            <a:chOff x="501336" y="2858827"/>
            <a:chExt cx="1430631" cy="1399069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FB42A875-B3A5-476D-BB3B-F6652D81920E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07AD13B3-9F45-4D9B-8A4E-34FA31C484D9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597A3C-F074-4C77-B5DD-00E4ECF017CC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F928E5B-2076-4D22-99F6-EFEAF5256C14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F072569-291B-476B-BFF5-0451E9B54E56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29" name="사각형: 둥근 대각선 방향 모서리 128">
              <a:extLst>
                <a:ext uri="{FF2B5EF4-FFF2-40B4-BE49-F238E27FC236}">
                  <a16:creationId xmlns:a16="http://schemas.microsoft.com/office/drawing/2014/main" id="{D1C1ECB3-1C7C-496C-AC56-6D395B2CDCAE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845AA754-56B5-4B1E-885E-F54095A1C360}"/>
              </a:ext>
            </a:extLst>
          </p:cNvPr>
          <p:cNvGrpSpPr/>
          <p:nvPr/>
        </p:nvGrpSpPr>
        <p:grpSpPr>
          <a:xfrm>
            <a:off x="3833412" y="4502045"/>
            <a:ext cx="1430631" cy="1399069"/>
            <a:chOff x="501336" y="2858827"/>
            <a:chExt cx="1430631" cy="139906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7ECCCFE7-97F5-4AA6-972A-04147374F979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BAD38B35-505E-48C0-900C-10658A76F29E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D250F84-BD46-449D-832F-2B49440C6E9E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B77B8C9-2770-4391-A028-9FECDD8142DF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8C4EE200-3B06-4CD6-A004-69239E43EC63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36" name="사각형: 둥근 대각선 방향 모서리 135">
              <a:extLst>
                <a:ext uri="{FF2B5EF4-FFF2-40B4-BE49-F238E27FC236}">
                  <a16:creationId xmlns:a16="http://schemas.microsoft.com/office/drawing/2014/main" id="{E475EBAB-AA32-435E-83EF-2A56ACD2F888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27A61F80-C6A4-411B-B183-9A85569D19BB}"/>
              </a:ext>
            </a:extLst>
          </p:cNvPr>
          <p:cNvGrpSpPr/>
          <p:nvPr/>
        </p:nvGrpSpPr>
        <p:grpSpPr>
          <a:xfrm>
            <a:off x="5457499" y="4502045"/>
            <a:ext cx="1430631" cy="1399069"/>
            <a:chOff x="501336" y="2858827"/>
            <a:chExt cx="1430631" cy="1399069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7921D10-86F4-4529-94BD-A0AA37FBF066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1F79B9A4-9E28-4646-BDAE-F75A09076AA6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99F2454-6BE3-40FB-8B71-DE08C6C263BE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A3F70E6-7AF8-4168-8679-C6892440E002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1ECA942-B0C2-4108-80FD-C0ECBDE636E4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43" name="사각형: 둥근 대각선 방향 모서리 142">
              <a:extLst>
                <a:ext uri="{FF2B5EF4-FFF2-40B4-BE49-F238E27FC236}">
                  <a16:creationId xmlns:a16="http://schemas.microsoft.com/office/drawing/2014/main" id="{A9232FBA-D913-4569-9449-5EBE42ECF4B0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B33EFE8-2353-4A7A-93F8-CEC121DD5FB3}"/>
              </a:ext>
            </a:extLst>
          </p:cNvPr>
          <p:cNvGrpSpPr/>
          <p:nvPr/>
        </p:nvGrpSpPr>
        <p:grpSpPr>
          <a:xfrm>
            <a:off x="7081586" y="4502045"/>
            <a:ext cx="1430631" cy="1399069"/>
            <a:chOff x="501336" y="2858827"/>
            <a:chExt cx="1430631" cy="1399069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0E849947-96E7-436C-AF28-970590888A19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B6CE601-4054-4ED8-80E6-8538164D7300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0FF8A408-8421-4D74-A7AF-4A932FBA140C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46EA971-47FE-4556-9BF2-8222859B43B1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2B70802-EC3A-4BF4-A5A6-B922C0015B14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50" name="사각형: 둥근 대각선 방향 모서리 149">
              <a:extLst>
                <a:ext uri="{FF2B5EF4-FFF2-40B4-BE49-F238E27FC236}">
                  <a16:creationId xmlns:a16="http://schemas.microsoft.com/office/drawing/2014/main" id="{498519BA-6679-48B1-A311-1C6A3E86D1C1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1AD9D1-9F4A-4603-B79B-6558015046B4}"/>
              </a:ext>
            </a:extLst>
          </p:cNvPr>
          <p:cNvSpPr/>
          <p:nvPr/>
        </p:nvSpPr>
        <p:spPr>
          <a:xfrm>
            <a:off x="585238" y="1861074"/>
            <a:ext cx="1192753" cy="7349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800">
                <a:solidFill>
                  <a:schemeClr val="tx1"/>
                </a:solidFill>
              </a:rPr>
              <a:t>전체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MP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CP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C4ADA1E-93F9-4975-882B-75847C7D4CB7}"/>
              </a:ext>
            </a:extLst>
          </p:cNvPr>
          <p:cNvSpPr/>
          <p:nvPr/>
        </p:nvSpPr>
        <p:spPr>
          <a:xfrm>
            <a:off x="1846311" y="1861075"/>
            <a:ext cx="1192753" cy="126546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/>
                </a:solidFill>
              </a:rPr>
              <a:t>전체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/>
                </a:solidFill>
              </a:rPr>
              <a:t>스마트형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/>
                </a:solidFill>
              </a:rPr>
              <a:t>베이직형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3</a:t>
            </a:r>
            <a:r>
              <a:rPr lang="ko-KR" altLang="en-US" sz="800" dirty="0" err="1">
                <a:solidFill>
                  <a:schemeClr val="tx1"/>
                </a:solidFill>
              </a:rPr>
              <a:t>단레이아웃형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/>
                </a:solidFill>
              </a:rPr>
              <a:t>좌우분할형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/>
                </a:solidFill>
              </a:rPr>
              <a:t>상하분할형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CCF60F9-5C23-460E-B53A-1631AB7F8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015" y="1895774"/>
            <a:ext cx="3003704" cy="208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11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3F1AEB-1A06-4F56-AECA-581018620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추천순</a:t>
            </a:r>
            <a:br>
              <a:rPr lang="en-US" altLang="ko-KR" dirty="0"/>
            </a:br>
            <a:r>
              <a:rPr lang="ko-KR" altLang="en-US" dirty="0" err="1"/>
              <a:t>사례집</a:t>
            </a:r>
            <a:r>
              <a:rPr lang="ko-KR" altLang="en-US" dirty="0"/>
              <a:t> 포함된 작업만 노출 하며 최신순으로 정렬한다</a:t>
            </a:r>
            <a:r>
              <a:rPr lang="en-US" altLang="ko-KR" dirty="0"/>
              <a:t>  </a:t>
            </a:r>
          </a:p>
          <a:p>
            <a:r>
              <a:rPr lang="ko-KR" altLang="en-US" dirty="0" err="1"/>
              <a:t>최신순</a:t>
            </a:r>
            <a:br>
              <a:rPr lang="en-US" altLang="ko-KR" dirty="0"/>
            </a:br>
            <a:r>
              <a:rPr lang="ko-KR" altLang="en-US" dirty="0"/>
              <a:t>작업 물 중 최신 작업 순으로 정렬 </a:t>
            </a:r>
            <a:endParaRPr lang="en-US" altLang="ko-KR" dirty="0"/>
          </a:p>
          <a:p>
            <a:r>
              <a:rPr lang="ko-KR" altLang="en-US" dirty="0"/>
              <a:t>오래된 순</a:t>
            </a:r>
            <a:br>
              <a:rPr lang="en-US" altLang="ko-KR" dirty="0"/>
            </a:br>
            <a:r>
              <a:rPr lang="ko-KR" altLang="en-US" dirty="0" err="1"/>
              <a:t>작업물</a:t>
            </a:r>
            <a:r>
              <a:rPr lang="ko-KR" altLang="en-US" dirty="0"/>
              <a:t> 중 오래된 순으로 정렬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B886F3F-8256-4DCC-98B5-833A6F0B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코비폴리오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1CAF11-0294-4BC1-B418-E5D89BB59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2023/04/14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97F55F-AD22-4503-BFFB-1887E2A363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Main-03-01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962377-D54E-409F-A1DA-811DB29182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14ECEC1-CBB0-4E9E-BB75-F285F49779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57FDA2-AD42-4F17-95C2-94FC662D8409}"/>
              </a:ext>
            </a:extLst>
          </p:cNvPr>
          <p:cNvSpPr/>
          <p:nvPr/>
        </p:nvSpPr>
        <p:spPr>
          <a:xfrm>
            <a:off x="589214" y="1124864"/>
            <a:ext cx="1198485" cy="310718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B3072F5-B0EB-40C6-8567-FB2DF6A298BF}"/>
              </a:ext>
            </a:extLst>
          </p:cNvPr>
          <p:cNvGrpSpPr/>
          <p:nvPr/>
        </p:nvGrpSpPr>
        <p:grpSpPr>
          <a:xfrm>
            <a:off x="585238" y="1656420"/>
            <a:ext cx="1198485" cy="232059"/>
            <a:chOff x="404667" y="1781464"/>
            <a:chExt cx="1198485" cy="232059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D1D3D518-DAA5-4726-AF62-7929616C90C4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프로젝트 타입 전체</a:t>
              </a: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92C17885-850B-4E04-85DC-0B9425618CF6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98CCC88-830F-47D2-A933-EC00BE8089A9}"/>
              </a:ext>
            </a:extLst>
          </p:cNvPr>
          <p:cNvGrpSpPr/>
          <p:nvPr/>
        </p:nvGrpSpPr>
        <p:grpSpPr>
          <a:xfrm>
            <a:off x="1840579" y="1656420"/>
            <a:ext cx="1198485" cy="232059"/>
            <a:chOff x="404667" y="1781464"/>
            <a:chExt cx="1198485" cy="232059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82C46AF-96A0-4388-88AD-2684CE0E428C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디자인 타입 전체</a:t>
              </a:r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84DFF59A-B1FB-4C5F-9B37-07B8D8629C75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EF00CC-7ED2-438B-8E83-B29110505D5E}"/>
              </a:ext>
            </a:extLst>
          </p:cNvPr>
          <p:cNvGrpSpPr/>
          <p:nvPr/>
        </p:nvGrpSpPr>
        <p:grpSpPr>
          <a:xfrm>
            <a:off x="3101652" y="1656420"/>
            <a:ext cx="1198485" cy="232059"/>
            <a:chOff x="404667" y="1781464"/>
            <a:chExt cx="1198485" cy="232059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C2ACB719-385C-423A-8117-F8D2D2242F6C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기간 전체</a:t>
              </a: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216287E7-8158-42DB-92A0-B0123E5BBE84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C1CCEC0-C121-4CFA-A1AB-F245A1FC5531}"/>
              </a:ext>
            </a:extLst>
          </p:cNvPr>
          <p:cNvSpPr txBox="1"/>
          <p:nvPr/>
        </p:nvSpPr>
        <p:spPr>
          <a:xfrm>
            <a:off x="1704571" y="2229118"/>
            <a:ext cx="5637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코비젼의</a:t>
            </a:r>
            <a:r>
              <a:rPr lang="ko-KR" altLang="en-US" sz="1200" b="1" dirty="0"/>
              <a:t> 솔루션을 경험한 수많은 기업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DBCE2D-E79A-4959-BFE2-F8DE38653416}"/>
              </a:ext>
            </a:extLst>
          </p:cNvPr>
          <p:cNvGrpSpPr/>
          <p:nvPr/>
        </p:nvGrpSpPr>
        <p:grpSpPr>
          <a:xfrm>
            <a:off x="585238" y="2766494"/>
            <a:ext cx="1430631" cy="1399069"/>
            <a:chOff x="501336" y="2858827"/>
            <a:chExt cx="1430631" cy="139906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957B78F-5B0A-40D1-ABBD-CA083ED69AEA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33D794B-195E-489C-B2BA-768E719F2A12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BDF31E-EBD7-47CB-A5F7-EE9ABC801BBB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16B2E-E47E-4140-B8AD-AF3BAB8992A4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46DCD22-DD7F-4C3A-A5DB-B8389E49E849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53" name="사각형: 둥근 대각선 방향 모서리 52">
              <a:extLst>
                <a:ext uri="{FF2B5EF4-FFF2-40B4-BE49-F238E27FC236}">
                  <a16:creationId xmlns:a16="http://schemas.microsoft.com/office/drawing/2014/main" id="{344D5493-70B0-420E-95E8-D386BCB31CE1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BC24EC5-1C2B-486E-8C35-908348EEBC90}"/>
              </a:ext>
            </a:extLst>
          </p:cNvPr>
          <p:cNvGrpSpPr/>
          <p:nvPr/>
        </p:nvGrpSpPr>
        <p:grpSpPr>
          <a:xfrm>
            <a:off x="585238" y="2255682"/>
            <a:ext cx="1198485" cy="232059"/>
            <a:chOff x="404667" y="1781464"/>
            <a:chExt cx="1198485" cy="232059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C852797-7D5A-4D69-BAF0-DDA3AD20BCD9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 err="1">
                  <a:solidFill>
                    <a:schemeClr val="tx1"/>
                  </a:solidFill>
                </a:rPr>
                <a:t>최신순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793C7193-0C83-4DD4-BBF3-EAED8FF2EB7C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1EFBA48-FD90-47DE-913D-9F36FA34FA46}"/>
              </a:ext>
            </a:extLst>
          </p:cNvPr>
          <p:cNvGrpSpPr/>
          <p:nvPr/>
        </p:nvGrpSpPr>
        <p:grpSpPr>
          <a:xfrm>
            <a:off x="3393452" y="1087436"/>
            <a:ext cx="5169523" cy="413457"/>
            <a:chOff x="2580693" y="1087436"/>
            <a:chExt cx="5169523" cy="413457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2FA7C040-E538-4A68-BF41-1D120360256A}"/>
                </a:ext>
              </a:extLst>
            </p:cNvPr>
            <p:cNvSpPr/>
            <p:nvPr/>
          </p:nvSpPr>
          <p:spPr>
            <a:xfrm>
              <a:off x="2580693" y="1087436"/>
              <a:ext cx="4376529" cy="3986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코비전의 프로젝트 검색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55BBFE6-716A-481D-9414-64B9D59E9504}"/>
                </a:ext>
              </a:extLst>
            </p:cNvPr>
            <p:cNvSpPr/>
            <p:nvPr/>
          </p:nvSpPr>
          <p:spPr>
            <a:xfrm>
              <a:off x="2742722" y="1167189"/>
              <a:ext cx="217190" cy="226067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A4E9FCEC-312D-4E6B-BDF3-1FC074399A62}"/>
                </a:ext>
              </a:extLst>
            </p:cNvPr>
            <p:cNvSpPr/>
            <p:nvPr/>
          </p:nvSpPr>
          <p:spPr>
            <a:xfrm>
              <a:off x="6985672" y="1102206"/>
              <a:ext cx="764544" cy="3986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검색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C8FB0D1F-FD37-441A-A25B-D1FFB9C490DF}"/>
              </a:ext>
            </a:extLst>
          </p:cNvPr>
          <p:cNvGrpSpPr/>
          <p:nvPr/>
        </p:nvGrpSpPr>
        <p:grpSpPr>
          <a:xfrm>
            <a:off x="2209325" y="2766494"/>
            <a:ext cx="1430631" cy="1399069"/>
            <a:chOff x="501336" y="2858827"/>
            <a:chExt cx="1430631" cy="1399069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0C21E9A2-E38F-4591-B153-37C60C41EA7A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CB5ED649-29BA-4161-BBBF-6C09DCBA0F8A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F15F2BD-59CB-4141-BA53-04D178CF6281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7DE40E8-7F05-4224-8667-7FB18CA4BAAC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F60AC89-03BA-4ED9-BFFD-489E4B8586AC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94" name="사각형: 둥근 대각선 방향 모서리 93">
              <a:extLst>
                <a:ext uri="{FF2B5EF4-FFF2-40B4-BE49-F238E27FC236}">
                  <a16:creationId xmlns:a16="http://schemas.microsoft.com/office/drawing/2014/main" id="{F68C0DAF-22EB-40C2-B05B-30ACCEBDD9B1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2DAC460-3261-453C-8AA9-692D33C426B1}"/>
              </a:ext>
            </a:extLst>
          </p:cNvPr>
          <p:cNvGrpSpPr/>
          <p:nvPr/>
        </p:nvGrpSpPr>
        <p:grpSpPr>
          <a:xfrm>
            <a:off x="3833412" y="2766494"/>
            <a:ext cx="1430631" cy="1399069"/>
            <a:chOff x="501336" y="2858827"/>
            <a:chExt cx="1430631" cy="1399069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8899DE5-1597-474E-A649-AB31F576119C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B8F615E2-23F0-4D68-BCFF-2103C03E69E7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3A9A3AF-AED5-4FF3-84C0-3EC7924708F9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BF75059-C06F-486F-B291-648ABAA5AC86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5C86A84-18BD-4F05-8E09-E5B15C479283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01" name="사각형: 둥근 대각선 방향 모서리 100">
              <a:extLst>
                <a:ext uri="{FF2B5EF4-FFF2-40B4-BE49-F238E27FC236}">
                  <a16:creationId xmlns:a16="http://schemas.microsoft.com/office/drawing/2014/main" id="{8E325779-A068-48EC-AA61-01441B603119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FC5447C-37E8-453B-9EA6-2C489E12AEDF}"/>
              </a:ext>
            </a:extLst>
          </p:cNvPr>
          <p:cNvGrpSpPr/>
          <p:nvPr/>
        </p:nvGrpSpPr>
        <p:grpSpPr>
          <a:xfrm>
            <a:off x="5457499" y="2766494"/>
            <a:ext cx="1430631" cy="1399069"/>
            <a:chOff x="501336" y="2858827"/>
            <a:chExt cx="1430631" cy="1399069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26654FB6-7A08-4036-9C95-90D26C36E1FB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2885FFF5-45E3-43E9-96C3-2F2633E55611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A73A0FC-D920-4958-977D-97B5C2658FBB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6D13720-6AB2-4DB7-B5BB-FD6D65078068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91B86D1-3530-4D84-A865-DE73F81135D7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08" name="사각형: 둥근 대각선 방향 모서리 107">
              <a:extLst>
                <a:ext uri="{FF2B5EF4-FFF2-40B4-BE49-F238E27FC236}">
                  <a16:creationId xmlns:a16="http://schemas.microsoft.com/office/drawing/2014/main" id="{8EC1A68A-3CB6-4A6B-AB39-578A81BA3CC2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76041FA6-0902-4424-B7C0-E757503716E2}"/>
              </a:ext>
            </a:extLst>
          </p:cNvPr>
          <p:cNvGrpSpPr/>
          <p:nvPr/>
        </p:nvGrpSpPr>
        <p:grpSpPr>
          <a:xfrm>
            <a:off x="7081586" y="2766494"/>
            <a:ext cx="1430631" cy="1399069"/>
            <a:chOff x="501336" y="2858827"/>
            <a:chExt cx="1430631" cy="1399069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994768E-C924-4D7A-A448-376E83858D3C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BDD69C84-E814-4975-A770-FAD7F88315CE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6CF1006-B354-4400-813F-9B7796E36269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A2E8564-5A8C-494D-B5F1-97C22DE74C11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471251E-B11F-4E27-BE59-8AD2197DB870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15" name="사각형: 둥근 대각선 방향 모서리 114">
              <a:extLst>
                <a:ext uri="{FF2B5EF4-FFF2-40B4-BE49-F238E27FC236}">
                  <a16:creationId xmlns:a16="http://schemas.microsoft.com/office/drawing/2014/main" id="{7C24791C-DE1B-45B4-A162-469BD2034EA3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F235974-BD17-4113-9AEA-D94AD13FCA21}"/>
              </a:ext>
            </a:extLst>
          </p:cNvPr>
          <p:cNvGrpSpPr/>
          <p:nvPr/>
        </p:nvGrpSpPr>
        <p:grpSpPr>
          <a:xfrm>
            <a:off x="585238" y="4502045"/>
            <a:ext cx="1430631" cy="1399069"/>
            <a:chOff x="501336" y="2858827"/>
            <a:chExt cx="1430631" cy="1399069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554D58DE-7EE2-4A2F-9A00-4DB5F2A9A6C7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AD3AB717-B2E3-4155-A9E8-760FC2FC2E63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24885E1-2B9A-4B95-9B65-328D999F2827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27C3D00C-9DC9-45EC-88AF-407A633C2819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6EFEC3A-8035-4388-B241-6F28D7B3BD14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22" name="사각형: 둥근 대각선 방향 모서리 121">
              <a:extLst>
                <a:ext uri="{FF2B5EF4-FFF2-40B4-BE49-F238E27FC236}">
                  <a16:creationId xmlns:a16="http://schemas.microsoft.com/office/drawing/2014/main" id="{9C8E5117-4207-4CC5-961B-E1CD5789ECA7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1EF6E78B-CE9E-4C11-BF1C-B85B818B60D3}"/>
              </a:ext>
            </a:extLst>
          </p:cNvPr>
          <p:cNvGrpSpPr/>
          <p:nvPr/>
        </p:nvGrpSpPr>
        <p:grpSpPr>
          <a:xfrm>
            <a:off x="2209325" y="4502045"/>
            <a:ext cx="1430631" cy="1399069"/>
            <a:chOff x="501336" y="2858827"/>
            <a:chExt cx="1430631" cy="1399069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FB42A875-B3A5-476D-BB3B-F6652D81920E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07AD13B3-9F45-4D9B-8A4E-34FA31C484D9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597A3C-F074-4C77-B5DD-00E4ECF017CC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F928E5B-2076-4D22-99F6-EFEAF5256C14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F072569-291B-476B-BFF5-0451E9B54E56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29" name="사각형: 둥근 대각선 방향 모서리 128">
              <a:extLst>
                <a:ext uri="{FF2B5EF4-FFF2-40B4-BE49-F238E27FC236}">
                  <a16:creationId xmlns:a16="http://schemas.microsoft.com/office/drawing/2014/main" id="{D1C1ECB3-1C7C-496C-AC56-6D395B2CDCAE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845AA754-56B5-4B1E-885E-F54095A1C360}"/>
              </a:ext>
            </a:extLst>
          </p:cNvPr>
          <p:cNvGrpSpPr/>
          <p:nvPr/>
        </p:nvGrpSpPr>
        <p:grpSpPr>
          <a:xfrm>
            <a:off x="3833412" y="4502045"/>
            <a:ext cx="1430631" cy="1399069"/>
            <a:chOff x="501336" y="2858827"/>
            <a:chExt cx="1430631" cy="139906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7ECCCFE7-97F5-4AA6-972A-04147374F979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BAD38B35-505E-48C0-900C-10658A76F29E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D250F84-BD46-449D-832F-2B49440C6E9E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B77B8C9-2770-4391-A028-9FECDD8142DF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8C4EE200-3B06-4CD6-A004-69239E43EC63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36" name="사각형: 둥근 대각선 방향 모서리 135">
              <a:extLst>
                <a:ext uri="{FF2B5EF4-FFF2-40B4-BE49-F238E27FC236}">
                  <a16:creationId xmlns:a16="http://schemas.microsoft.com/office/drawing/2014/main" id="{E475EBAB-AA32-435E-83EF-2A56ACD2F888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27A61F80-C6A4-411B-B183-9A85569D19BB}"/>
              </a:ext>
            </a:extLst>
          </p:cNvPr>
          <p:cNvGrpSpPr/>
          <p:nvPr/>
        </p:nvGrpSpPr>
        <p:grpSpPr>
          <a:xfrm>
            <a:off x="5457499" y="4502045"/>
            <a:ext cx="1430631" cy="1399069"/>
            <a:chOff x="501336" y="2858827"/>
            <a:chExt cx="1430631" cy="1399069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7921D10-86F4-4529-94BD-A0AA37FBF066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1F79B9A4-9E28-4646-BDAE-F75A09076AA6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99F2454-6BE3-40FB-8B71-DE08C6C263BE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A3F70E6-7AF8-4168-8679-C6892440E002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1ECA942-B0C2-4108-80FD-C0ECBDE636E4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43" name="사각형: 둥근 대각선 방향 모서리 142">
              <a:extLst>
                <a:ext uri="{FF2B5EF4-FFF2-40B4-BE49-F238E27FC236}">
                  <a16:creationId xmlns:a16="http://schemas.microsoft.com/office/drawing/2014/main" id="{A9232FBA-D913-4569-9449-5EBE42ECF4B0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B33EFE8-2353-4A7A-93F8-CEC121DD5FB3}"/>
              </a:ext>
            </a:extLst>
          </p:cNvPr>
          <p:cNvGrpSpPr/>
          <p:nvPr/>
        </p:nvGrpSpPr>
        <p:grpSpPr>
          <a:xfrm>
            <a:off x="7081586" y="4502045"/>
            <a:ext cx="1430631" cy="1399069"/>
            <a:chOff x="501336" y="2858827"/>
            <a:chExt cx="1430631" cy="1399069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0E849947-96E7-436C-AF28-970590888A19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B6CE601-4054-4ED8-80E6-8538164D7300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0FF8A408-8421-4D74-A7AF-4A932FBA140C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46EA971-47FE-4556-9BF2-8222859B43B1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2B70802-EC3A-4BF4-A5A6-B922C0015B14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150" name="사각형: 둥근 대각선 방향 모서리 149">
              <a:extLst>
                <a:ext uri="{FF2B5EF4-FFF2-40B4-BE49-F238E27FC236}">
                  <a16:creationId xmlns:a16="http://schemas.microsoft.com/office/drawing/2014/main" id="{498519BA-6679-48B1-A311-1C6A3E86D1C1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0297EBB-B9CB-44B8-8811-BC7412758E63}"/>
              </a:ext>
            </a:extLst>
          </p:cNvPr>
          <p:cNvSpPr/>
          <p:nvPr/>
        </p:nvSpPr>
        <p:spPr>
          <a:xfrm>
            <a:off x="585238" y="2479353"/>
            <a:ext cx="1192753" cy="6266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800" dirty="0" err="1">
                <a:solidFill>
                  <a:schemeClr val="tx1"/>
                </a:solidFill>
              </a:rPr>
              <a:t>추천순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err="1">
                <a:solidFill>
                  <a:schemeClr val="tx1"/>
                </a:solidFill>
              </a:rPr>
              <a:t>최신순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/>
                </a:solidFill>
              </a:rPr>
              <a:t>오래된 순</a:t>
            </a:r>
            <a:endParaRPr lang="en-US" altLang="ko-KR" sz="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157" name="말풍선: 사각형 156">
            <a:extLst>
              <a:ext uri="{FF2B5EF4-FFF2-40B4-BE49-F238E27FC236}">
                <a16:creationId xmlns:a16="http://schemas.microsoft.com/office/drawing/2014/main" id="{17DD80E3-0A75-43BB-9C68-FABD3D3CDF90}"/>
              </a:ext>
            </a:extLst>
          </p:cNvPr>
          <p:cNvSpPr/>
          <p:nvPr/>
        </p:nvSpPr>
        <p:spPr>
          <a:xfrm>
            <a:off x="1848565" y="2564995"/>
            <a:ext cx="1214579" cy="219875"/>
          </a:xfrm>
          <a:prstGeom prst="wedgeRectCallout">
            <a:avLst>
              <a:gd name="adj1" fmla="val -85919"/>
              <a:gd name="adj2" fmla="val -3845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1. </a:t>
            </a:r>
            <a:r>
              <a:rPr lang="ko-KR" altLang="en-US" sz="800" dirty="0" err="1">
                <a:solidFill>
                  <a:schemeClr val="tx1"/>
                </a:solidFill>
              </a:rPr>
              <a:t>추천순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178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3F1AEB-1A06-4F56-AECA-581018620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검색 영역의 </a:t>
            </a:r>
            <a:r>
              <a:rPr lang="en-US" altLang="ko-KR" dirty="0"/>
              <a:t>x </a:t>
            </a:r>
            <a:r>
              <a:rPr lang="ko-KR" altLang="en-US" dirty="0"/>
              <a:t>버튼 </a:t>
            </a:r>
            <a:r>
              <a:rPr lang="ko-KR" altLang="en-US" dirty="0" err="1"/>
              <a:t>클릭시</a:t>
            </a:r>
            <a:r>
              <a:rPr lang="ko-KR" altLang="en-US" dirty="0"/>
              <a:t> 옵션이 모두 초기화 되며 </a:t>
            </a:r>
            <a:r>
              <a:rPr lang="en-US" altLang="ko-KR" dirty="0"/>
              <a:t>main-01</a:t>
            </a:r>
            <a:r>
              <a:rPr lang="ko-KR" altLang="en-US" dirty="0"/>
              <a:t>로 이동한다</a:t>
            </a:r>
            <a:r>
              <a:rPr lang="en-US" altLang="ko-KR" dirty="0"/>
              <a:t>. </a:t>
            </a:r>
            <a:r>
              <a:rPr lang="ko-KR" altLang="en-US" dirty="0"/>
              <a:t>리스트 정보는 </a:t>
            </a:r>
            <a:r>
              <a:rPr lang="en-US" altLang="ko-KR" dirty="0"/>
              <a:t>main-01</a:t>
            </a:r>
            <a:r>
              <a:rPr lang="ko-KR" altLang="en-US" dirty="0"/>
              <a:t>의 기본 값으로 재설정 된다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B886F3F-8256-4DCC-98B5-833A6F0B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코비폴리오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1CAF11-0294-4BC1-B418-E5D89BB59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2023/04/14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97F55F-AD22-4503-BFFB-1887E2A363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Search-01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962377-D54E-409F-A1DA-811DB29182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14ECEC1-CBB0-4E9E-BB75-F285F49779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57FDA2-AD42-4F17-95C2-94FC662D8409}"/>
              </a:ext>
            </a:extLst>
          </p:cNvPr>
          <p:cNvSpPr/>
          <p:nvPr/>
        </p:nvSpPr>
        <p:spPr>
          <a:xfrm>
            <a:off x="589214" y="1124864"/>
            <a:ext cx="1198485" cy="310718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B3072F5-B0EB-40C6-8567-FB2DF6A298BF}"/>
              </a:ext>
            </a:extLst>
          </p:cNvPr>
          <p:cNvGrpSpPr/>
          <p:nvPr/>
        </p:nvGrpSpPr>
        <p:grpSpPr>
          <a:xfrm>
            <a:off x="585238" y="1656420"/>
            <a:ext cx="1198485" cy="232059"/>
            <a:chOff x="404667" y="1781464"/>
            <a:chExt cx="1198485" cy="232059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D1D3D518-DAA5-4726-AF62-7929616C90C4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전체</a:t>
              </a: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92C17885-850B-4E04-85DC-0B9425618CF6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98CCC88-830F-47D2-A933-EC00BE8089A9}"/>
              </a:ext>
            </a:extLst>
          </p:cNvPr>
          <p:cNvGrpSpPr/>
          <p:nvPr/>
        </p:nvGrpSpPr>
        <p:grpSpPr>
          <a:xfrm>
            <a:off x="1840579" y="1656420"/>
            <a:ext cx="1198485" cy="232059"/>
            <a:chOff x="404667" y="1781464"/>
            <a:chExt cx="1198485" cy="232059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82C46AF-96A0-4388-88AD-2684CE0E428C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디자인 타입 전체</a:t>
              </a:r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84DFF59A-B1FB-4C5F-9B37-07B8D8629C75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EF00CC-7ED2-438B-8E83-B29110505D5E}"/>
              </a:ext>
            </a:extLst>
          </p:cNvPr>
          <p:cNvGrpSpPr/>
          <p:nvPr/>
        </p:nvGrpSpPr>
        <p:grpSpPr>
          <a:xfrm>
            <a:off x="3101652" y="1656420"/>
            <a:ext cx="1198485" cy="232059"/>
            <a:chOff x="404667" y="1781464"/>
            <a:chExt cx="1198485" cy="232059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C2ACB719-385C-423A-8117-F8D2D2242F6C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기간 전체</a:t>
              </a: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216287E7-8158-42DB-92A0-B0123E5BBE84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FD9DF9D-7E59-4540-9B43-D86D2A1F3E72}"/>
              </a:ext>
            </a:extLst>
          </p:cNvPr>
          <p:cNvSpPr/>
          <p:nvPr/>
        </p:nvSpPr>
        <p:spPr>
          <a:xfrm>
            <a:off x="339724" y="2057401"/>
            <a:ext cx="8461375" cy="12973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1E6ED1-250C-46CC-98CC-D213D8AE4DD0}"/>
              </a:ext>
            </a:extLst>
          </p:cNvPr>
          <p:cNvSpPr txBox="1"/>
          <p:nvPr/>
        </p:nvSpPr>
        <p:spPr>
          <a:xfrm>
            <a:off x="685342" y="2320687"/>
            <a:ext cx="454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업무 환경을 고려한 맞춤형 협업 플랫폼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182B81E-FD27-41D6-B4F5-3CB21FB5519F}"/>
              </a:ext>
            </a:extLst>
          </p:cNvPr>
          <p:cNvSpPr txBox="1"/>
          <p:nvPr/>
        </p:nvSpPr>
        <p:spPr>
          <a:xfrm>
            <a:off x="685342" y="2722057"/>
            <a:ext cx="454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chemeClr val="bg1"/>
                </a:solidFill>
              </a:rPr>
              <a:t>코비젼</a:t>
            </a:r>
            <a:r>
              <a:rPr lang="ko-KR" altLang="en-US" sz="900" dirty="0">
                <a:solidFill>
                  <a:schemeClr val="bg1"/>
                </a:solidFill>
              </a:rPr>
              <a:t> 그룹웨어는 고객의 업무 환경에 대한 철저한 분석을 바탕으로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협업을 위한 최상의 서비스를 제공합니다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D6E4E8E-8A40-456C-A48E-613F7557EE65}"/>
              </a:ext>
            </a:extLst>
          </p:cNvPr>
          <p:cNvSpPr/>
          <p:nvPr/>
        </p:nvSpPr>
        <p:spPr>
          <a:xfrm>
            <a:off x="8454380" y="2150886"/>
            <a:ext cx="217190" cy="226067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BC24EC5-1C2B-486E-8C35-908348EEBC90}"/>
              </a:ext>
            </a:extLst>
          </p:cNvPr>
          <p:cNvGrpSpPr/>
          <p:nvPr/>
        </p:nvGrpSpPr>
        <p:grpSpPr>
          <a:xfrm>
            <a:off x="585238" y="3621716"/>
            <a:ext cx="1198485" cy="232059"/>
            <a:chOff x="404667" y="1781464"/>
            <a:chExt cx="1198485" cy="232059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C852797-7D5A-4D69-BAF0-DDA3AD20BCD9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 err="1">
                  <a:solidFill>
                    <a:schemeClr val="tx1"/>
                  </a:solidFill>
                </a:rPr>
                <a:t>최신순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793C7193-0C83-4DD4-BBF3-EAED8FF2EB7C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DEA3C9-74E8-4124-9132-8BFD86E2097A}"/>
              </a:ext>
            </a:extLst>
          </p:cNvPr>
          <p:cNvGrpSpPr/>
          <p:nvPr/>
        </p:nvGrpSpPr>
        <p:grpSpPr>
          <a:xfrm>
            <a:off x="3393452" y="1087436"/>
            <a:ext cx="5169523" cy="413457"/>
            <a:chOff x="2580693" y="1087436"/>
            <a:chExt cx="5169523" cy="413457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9A407FD6-75B3-4A48-ADD3-04AED3857D33}"/>
                </a:ext>
              </a:extLst>
            </p:cNvPr>
            <p:cNvSpPr/>
            <p:nvPr/>
          </p:nvSpPr>
          <p:spPr>
            <a:xfrm>
              <a:off x="2580693" y="1087436"/>
              <a:ext cx="4376529" cy="3986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롯데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C42146D-B334-4679-A128-CEE31E90CF93}"/>
                </a:ext>
              </a:extLst>
            </p:cNvPr>
            <p:cNvSpPr/>
            <p:nvPr/>
          </p:nvSpPr>
          <p:spPr>
            <a:xfrm>
              <a:off x="2742722" y="1167189"/>
              <a:ext cx="217190" cy="226067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E54D192F-85D7-45BB-AC7E-D9651F9C8655}"/>
                </a:ext>
              </a:extLst>
            </p:cNvPr>
            <p:cNvSpPr/>
            <p:nvPr/>
          </p:nvSpPr>
          <p:spPr>
            <a:xfrm>
              <a:off x="6985672" y="1102206"/>
              <a:ext cx="764544" cy="3986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상세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C1CCEC0-C121-4CFA-A1AB-F245A1FC5531}"/>
              </a:ext>
            </a:extLst>
          </p:cNvPr>
          <p:cNvSpPr txBox="1"/>
          <p:nvPr/>
        </p:nvSpPr>
        <p:spPr>
          <a:xfrm>
            <a:off x="7319078" y="1148279"/>
            <a:ext cx="406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X</a:t>
            </a:r>
            <a:endParaRPr lang="ko-KR" altLang="en-US" sz="1200" b="1" dirty="0"/>
          </a:p>
        </p:txBody>
      </p:sp>
      <p:sp>
        <p:nvSpPr>
          <p:cNvPr id="62" name="말풍선: 사각형 61">
            <a:extLst>
              <a:ext uri="{FF2B5EF4-FFF2-40B4-BE49-F238E27FC236}">
                <a16:creationId xmlns:a16="http://schemas.microsoft.com/office/drawing/2014/main" id="{97C54A3C-2143-420E-816C-E228405C368C}"/>
              </a:ext>
            </a:extLst>
          </p:cNvPr>
          <p:cNvSpPr/>
          <p:nvPr/>
        </p:nvSpPr>
        <p:spPr>
          <a:xfrm>
            <a:off x="6697615" y="1564681"/>
            <a:ext cx="1027720" cy="272173"/>
          </a:xfrm>
          <a:prstGeom prst="wedgeRectCallout">
            <a:avLst>
              <a:gd name="adj1" fmla="val 33833"/>
              <a:gd name="adj2" fmla="val -10887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클릭시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main-01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ED05DB3-369B-4D53-BD79-5AED6E06B5D2}"/>
              </a:ext>
            </a:extLst>
          </p:cNvPr>
          <p:cNvGrpSpPr/>
          <p:nvPr/>
        </p:nvGrpSpPr>
        <p:grpSpPr>
          <a:xfrm>
            <a:off x="585238" y="4224861"/>
            <a:ext cx="1430631" cy="1399069"/>
            <a:chOff x="501336" y="2858827"/>
            <a:chExt cx="1430631" cy="1399069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D45AB54-0AD4-4FAB-9B83-896883F2A7F5}"/>
                </a:ext>
              </a:extLst>
            </p:cNvPr>
            <p:cNvGrpSpPr/>
            <p:nvPr/>
          </p:nvGrpSpPr>
          <p:grpSpPr>
            <a:xfrm>
              <a:off x="501336" y="2858827"/>
              <a:ext cx="1430631" cy="1399069"/>
              <a:chOff x="370460" y="2521309"/>
              <a:chExt cx="1430631" cy="1399069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D868381-A6D5-4EE1-A91B-8E9B40352316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E84044-A661-4F96-939F-F0C0D12E4F87}"/>
                  </a:ext>
                </a:extLst>
              </p:cNvPr>
              <p:cNvSpPr txBox="1"/>
              <p:nvPr/>
            </p:nvSpPr>
            <p:spPr>
              <a:xfrm>
                <a:off x="370460" y="3585524"/>
                <a:ext cx="11522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52E68B-C785-4A13-8291-1B65D9529D97}"/>
                  </a:ext>
                </a:extLst>
              </p:cNvPr>
              <p:cNvSpPr txBox="1"/>
              <p:nvPr/>
            </p:nvSpPr>
            <p:spPr>
              <a:xfrm>
                <a:off x="370460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CP </a:t>
                </a:r>
                <a:r>
                  <a:rPr lang="ko-KR" altLang="en-US" sz="600" b="1" dirty="0"/>
                  <a:t>스마트형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FABC58F-0F6E-491D-9F42-EE69AEF47756}"/>
                  </a:ext>
                </a:extLst>
              </p:cNvPr>
              <p:cNvSpPr txBox="1"/>
              <p:nvPr/>
            </p:nvSpPr>
            <p:spPr>
              <a:xfrm>
                <a:off x="1182634" y="3735712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b="1" dirty="0"/>
                  <a:t>23.04.28</a:t>
                </a:r>
                <a:endParaRPr lang="ko-KR" altLang="en-US" sz="600" b="1" dirty="0"/>
              </a:p>
            </p:txBody>
          </p:sp>
        </p:grpSp>
        <p:sp>
          <p:nvSpPr>
            <p:cNvPr id="40" name="사각형: 둥근 대각선 방향 모서리 39">
              <a:extLst>
                <a:ext uri="{FF2B5EF4-FFF2-40B4-BE49-F238E27FC236}">
                  <a16:creationId xmlns:a16="http://schemas.microsoft.com/office/drawing/2014/main" id="{047CD115-5B54-42F5-860B-E2A113EFEB0B}"/>
                </a:ext>
              </a:extLst>
            </p:cNvPr>
            <p:cNvSpPr/>
            <p:nvPr/>
          </p:nvSpPr>
          <p:spPr>
            <a:xfrm>
              <a:off x="592198" y="2858827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8BE3505-253A-41DD-8456-8A24CD1C3153}"/>
              </a:ext>
            </a:extLst>
          </p:cNvPr>
          <p:cNvSpPr txBox="1"/>
          <p:nvPr/>
        </p:nvSpPr>
        <p:spPr>
          <a:xfrm>
            <a:off x="7429081" y="2146121"/>
            <a:ext cx="1140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r>
              <a:rPr lang="ko-KR" altLang="en-US" sz="900" dirty="0">
                <a:solidFill>
                  <a:schemeClr val="bg1"/>
                </a:solidFill>
              </a:rPr>
              <a:t>일간 보지 않기 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74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3F1AEB-1A06-4F56-AECA-581018620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검색 영역의 </a:t>
            </a:r>
            <a:r>
              <a:rPr lang="en-US" altLang="ko-KR" dirty="0"/>
              <a:t>x </a:t>
            </a:r>
            <a:r>
              <a:rPr lang="ko-KR" altLang="en-US" dirty="0"/>
              <a:t>버튼 </a:t>
            </a:r>
            <a:r>
              <a:rPr lang="ko-KR" altLang="en-US" dirty="0" err="1"/>
              <a:t>클릭시</a:t>
            </a:r>
            <a:r>
              <a:rPr lang="ko-KR" altLang="en-US" dirty="0"/>
              <a:t> 옵션이 모두 초기화 되며 </a:t>
            </a:r>
            <a:r>
              <a:rPr lang="en-US" altLang="ko-KR" dirty="0"/>
              <a:t>main-01</a:t>
            </a:r>
            <a:r>
              <a:rPr lang="ko-KR" altLang="en-US" dirty="0"/>
              <a:t>로 이동한다</a:t>
            </a:r>
            <a:r>
              <a:rPr lang="en-US" altLang="ko-KR" dirty="0"/>
              <a:t>. </a:t>
            </a:r>
            <a:r>
              <a:rPr lang="ko-KR" altLang="en-US" dirty="0"/>
              <a:t>리스트 정보는 </a:t>
            </a:r>
            <a:r>
              <a:rPr lang="en-US" altLang="ko-KR" dirty="0"/>
              <a:t>main-01</a:t>
            </a:r>
            <a:r>
              <a:rPr lang="ko-KR" altLang="en-US" dirty="0"/>
              <a:t>의 기본 값으로 재설정 된다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B886F3F-8256-4DCC-98B5-833A6F0B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코비폴리오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1CAF11-0294-4BC1-B418-E5D89BB59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2023/04/14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97F55F-AD22-4503-BFFB-1887E2A363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Search-02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962377-D54E-409F-A1DA-811DB29182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14ECEC1-CBB0-4E9E-BB75-F285F49779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57FDA2-AD42-4F17-95C2-94FC662D8409}"/>
              </a:ext>
            </a:extLst>
          </p:cNvPr>
          <p:cNvSpPr/>
          <p:nvPr/>
        </p:nvSpPr>
        <p:spPr>
          <a:xfrm>
            <a:off x="589214" y="1124864"/>
            <a:ext cx="1198485" cy="310718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B3072F5-B0EB-40C6-8567-FB2DF6A298BF}"/>
              </a:ext>
            </a:extLst>
          </p:cNvPr>
          <p:cNvGrpSpPr/>
          <p:nvPr/>
        </p:nvGrpSpPr>
        <p:grpSpPr>
          <a:xfrm>
            <a:off x="585238" y="1656420"/>
            <a:ext cx="1198485" cy="232059"/>
            <a:chOff x="404667" y="1781464"/>
            <a:chExt cx="1198485" cy="232059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D1D3D518-DAA5-4726-AF62-7929616C90C4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전체</a:t>
              </a: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92C17885-850B-4E04-85DC-0B9425618CF6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98CCC88-830F-47D2-A933-EC00BE8089A9}"/>
              </a:ext>
            </a:extLst>
          </p:cNvPr>
          <p:cNvGrpSpPr/>
          <p:nvPr/>
        </p:nvGrpSpPr>
        <p:grpSpPr>
          <a:xfrm>
            <a:off x="1840579" y="1656420"/>
            <a:ext cx="1198485" cy="232059"/>
            <a:chOff x="404667" y="1781464"/>
            <a:chExt cx="1198485" cy="232059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82C46AF-96A0-4388-88AD-2684CE0E428C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디자인 타입 전체</a:t>
              </a:r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84DFF59A-B1FB-4C5F-9B37-07B8D8629C75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EF00CC-7ED2-438B-8E83-B29110505D5E}"/>
              </a:ext>
            </a:extLst>
          </p:cNvPr>
          <p:cNvGrpSpPr/>
          <p:nvPr/>
        </p:nvGrpSpPr>
        <p:grpSpPr>
          <a:xfrm>
            <a:off x="3101652" y="1656420"/>
            <a:ext cx="1198485" cy="232059"/>
            <a:chOff x="404667" y="1781464"/>
            <a:chExt cx="1198485" cy="232059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C2ACB719-385C-423A-8117-F8D2D2242F6C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기간 전체</a:t>
              </a: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216287E7-8158-42DB-92A0-B0123E5BBE84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FD9DF9D-7E59-4540-9B43-D86D2A1F3E72}"/>
              </a:ext>
            </a:extLst>
          </p:cNvPr>
          <p:cNvSpPr/>
          <p:nvPr/>
        </p:nvSpPr>
        <p:spPr>
          <a:xfrm>
            <a:off x="339724" y="2057401"/>
            <a:ext cx="8461375" cy="12973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1E6ED1-250C-46CC-98CC-D213D8AE4DD0}"/>
              </a:ext>
            </a:extLst>
          </p:cNvPr>
          <p:cNvSpPr txBox="1"/>
          <p:nvPr/>
        </p:nvSpPr>
        <p:spPr>
          <a:xfrm>
            <a:off x="685342" y="2320687"/>
            <a:ext cx="454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업무 환경을 고려한 맞춤형 협업 플랫폼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182B81E-FD27-41D6-B4F5-3CB21FB5519F}"/>
              </a:ext>
            </a:extLst>
          </p:cNvPr>
          <p:cNvSpPr txBox="1"/>
          <p:nvPr/>
        </p:nvSpPr>
        <p:spPr>
          <a:xfrm>
            <a:off x="685342" y="2722057"/>
            <a:ext cx="454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chemeClr val="bg1"/>
                </a:solidFill>
              </a:rPr>
              <a:t>코비젼</a:t>
            </a:r>
            <a:r>
              <a:rPr lang="ko-KR" altLang="en-US" sz="900" dirty="0">
                <a:solidFill>
                  <a:schemeClr val="bg1"/>
                </a:solidFill>
              </a:rPr>
              <a:t> 그룹웨어는 고객의 업무 환경에 대한 철저한 분석을 바탕으로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협업을 위한 최상의 서비스를 제공합니다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D6E4E8E-8A40-456C-A48E-613F7557EE65}"/>
              </a:ext>
            </a:extLst>
          </p:cNvPr>
          <p:cNvSpPr/>
          <p:nvPr/>
        </p:nvSpPr>
        <p:spPr>
          <a:xfrm>
            <a:off x="8454380" y="2150886"/>
            <a:ext cx="217190" cy="226067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BC24EC5-1C2B-486E-8C35-908348EEBC90}"/>
              </a:ext>
            </a:extLst>
          </p:cNvPr>
          <p:cNvGrpSpPr/>
          <p:nvPr/>
        </p:nvGrpSpPr>
        <p:grpSpPr>
          <a:xfrm>
            <a:off x="585238" y="3621716"/>
            <a:ext cx="1198485" cy="232059"/>
            <a:chOff x="404667" y="1781464"/>
            <a:chExt cx="1198485" cy="232059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C852797-7D5A-4D69-BAF0-DDA3AD20BCD9}"/>
                </a:ext>
              </a:extLst>
            </p:cNvPr>
            <p:cNvSpPr/>
            <p:nvPr/>
          </p:nvSpPr>
          <p:spPr>
            <a:xfrm>
              <a:off x="404667" y="1781464"/>
              <a:ext cx="1198485" cy="2320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 err="1">
                  <a:solidFill>
                    <a:schemeClr val="tx1"/>
                  </a:solidFill>
                </a:rPr>
                <a:t>최신순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793C7193-0C83-4DD4-BBF3-EAED8FF2EB7C}"/>
                </a:ext>
              </a:extLst>
            </p:cNvPr>
            <p:cNvSpPr/>
            <p:nvPr/>
          </p:nvSpPr>
          <p:spPr>
            <a:xfrm rot="10800000">
              <a:off x="1433513" y="1862138"/>
              <a:ext cx="90487" cy="7800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DEA3C9-74E8-4124-9132-8BFD86E2097A}"/>
              </a:ext>
            </a:extLst>
          </p:cNvPr>
          <p:cNvGrpSpPr/>
          <p:nvPr/>
        </p:nvGrpSpPr>
        <p:grpSpPr>
          <a:xfrm>
            <a:off x="3393452" y="1087436"/>
            <a:ext cx="5169523" cy="413457"/>
            <a:chOff x="2580693" y="1087436"/>
            <a:chExt cx="5169523" cy="413457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9A407FD6-75B3-4A48-ADD3-04AED3857D33}"/>
                </a:ext>
              </a:extLst>
            </p:cNvPr>
            <p:cNvSpPr/>
            <p:nvPr/>
          </p:nvSpPr>
          <p:spPr>
            <a:xfrm>
              <a:off x="2580693" y="1087436"/>
              <a:ext cx="4376529" cy="3986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롯데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C42146D-B334-4679-A128-CEE31E90CF93}"/>
                </a:ext>
              </a:extLst>
            </p:cNvPr>
            <p:cNvSpPr/>
            <p:nvPr/>
          </p:nvSpPr>
          <p:spPr>
            <a:xfrm>
              <a:off x="2742722" y="1167189"/>
              <a:ext cx="217190" cy="226067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E54D192F-85D7-45BB-AC7E-D9651F9C8655}"/>
                </a:ext>
              </a:extLst>
            </p:cNvPr>
            <p:cNvSpPr/>
            <p:nvPr/>
          </p:nvSpPr>
          <p:spPr>
            <a:xfrm>
              <a:off x="6985672" y="1102206"/>
              <a:ext cx="764544" cy="3986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상세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C1CCEC0-C121-4CFA-A1AB-F245A1FC5531}"/>
              </a:ext>
            </a:extLst>
          </p:cNvPr>
          <p:cNvSpPr txBox="1"/>
          <p:nvPr/>
        </p:nvSpPr>
        <p:spPr>
          <a:xfrm>
            <a:off x="7319078" y="1148279"/>
            <a:ext cx="406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X</a:t>
            </a:r>
            <a:endParaRPr lang="ko-KR" altLang="en-US" sz="1200" b="1" dirty="0"/>
          </a:p>
        </p:txBody>
      </p:sp>
      <p:sp>
        <p:nvSpPr>
          <p:cNvPr id="62" name="말풍선: 사각형 61">
            <a:extLst>
              <a:ext uri="{FF2B5EF4-FFF2-40B4-BE49-F238E27FC236}">
                <a16:creationId xmlns:a16="http://schemas.microsoft.com/office/drawing/2014/main" id="{97C54A3C-2143-420E-816C-E228405C368C}"/>
              </a:ext>
            </a:extLst>
          </p:cNvPr>
          <p:cNvSpPr/>
          <p:nvPr/>
        </p:nvSpPr>
        <p:spPr>
          <a:xfrm>
            <a:off x="6697615" y="1564681"/>
            <a:ext cx="1027720" cy="272173"/>
          </a:xfrm>
          <a:prstGeom prst="wedgeRectCallout">
            <a:avLst>
              <a:gd name="adj1" fmla="val 33833"/>
              <a:gd name="adj2" fmla="val -10887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클릭시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main-01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8BE3505-253A-41DD-8456-8A24CD1C3153}"/>
              </a:ext>
            </a:extLst>
          </p:cNvPr>
          <p:cNvSpPr txBox="1"/>
          <p:nvPr/>
        </p:nvSpPr>
        <p:spPr>
          <a:xfrm>
            <a:off x="7429081" y="2146121"/>
            <a:ext cx="1140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r>
              <a:rPr lang="ko-KR" altLang="en-US" sz="900" dirty="0">
                <a:solidFill>
                  <a:schemeClr val="bg1"/>
                </a:solidFill>
              </a:rPr>
              <a:t>일간 보지 않기 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F93D5-5283-45FD-8221-26E39002011A}"/>
              </a:ext>
            </a:extLst>
          </p:cNvPr>
          <p:cNvSpPr txBox="1"/>
          <p:nvPr/>
        </p:nvSpPr>
        <p:spPr>
          <a:xfrm>
            <a:off x="2171292" y="4410945"/>
            <a:ext cx="453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검색 결과가 없습니다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450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B886F3F-8256-4DCC-98B5-833A6F0B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코비폴리오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1CAF11-0294-4BC1-B418-E5D89BB59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2023/04/14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97F55F-AD22-4503-BFFB-1887E2A363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Detail-01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962377-D54E-409F-A1DA-811DB29182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상세페이지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14ECEC1-CBB0-4E9E-BB75-F285F49779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1D344C9-F574-4A2E-8B30-828DD767580A}"/>
              </a:ext>
            </a:extLst>
          </p:cNvPr>
          <p:cNvGrpSpPr/>
          <p:nvPr/>
        </p:nvGrpSpPr>
        <p:grpSpPr>
          <a:xfrm>
            <a:off x="339724" y="1087436"/>
            <a:ext cx="8461375" cy="5016207"/>
            <a:chOff x="339724" y="1087436"/>
            <a:chExt cx="8461375" cy="501620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857FDA2-AD42-4F17-95C2-94FC662D8409}"/>
                </a:ext>
              </a:extLst>
            </p:cNvPr>
            <p:cNvSpPr/>
            <p:nvPr/>
          </p:nvSpPr>
          <p:spPr>
            <a:xfrm>
              <a:off x="589214" y="1124864"/>
              <a:ext cx="1198485" cy="31071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966E986-7006-4CE3-9A06-9EF18ECA84F1}"/>
                </a:ext>
              </a:extLst>
            </p:cNvPr>
            <p:cNvSpPr/>
            <p:nvPr/>
          </p:nvSpPr>
          <p:spPr>
            <a:xfrm>
              <a:off x="2580693" y="1087436"/>
              <a:ext cx="5982282" cy="3986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코비전의 프로젝트 검색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B290D4-3B9A-40AD-A691-34AA0C5A7047}"/>
                </a:ext>
              </a:extLst>
            </p:cNvPr>
            <p:cNvSpPr/>
            <p:nvPr/>
          </p:nvSpPr>
          <p:spPr>
            <a:xfrm>
              <a:off x="2742722" y="1167189"/>
              <a:ext cx="217190" cy="226067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957B78F-5B0A-40D1-ABBD-CA083ED69AEA}"/>
                </a:ext>
              </a:extLst>
            </p:cNvPr>
            <p:cNvGrpSpPr/>
            <p:nvPr/>
          </p:nvGrpSpPr>
          <p:grpSpPr>
            <a:xfrm>
              <a:off x="501336" y="3832195"/>
              <a:ext cx="1430631" cy="1295557"/>
              <a:chOff x="370460" y="2521309"/>
              <a:chExt cx="1430631" cy="1295557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33D794B-195E-489C-B2BA-768E719F2A12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BDF31E-EBD7-47CB-A5F7-EE9ABC801BBB}"/>
                  </a:ext>
                </a:extLst>
              </p:cNvPr>
              <p:cNvSpPr txBox="1"/>
              <p:nvPr/>
            </p:nvSpPr>
            <p:spPr>
              <a:xfrm>
                <a:off x="370460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16B2E-E47E-4140-B8AD-AF3BAB8992A4}"/>
                  </a:ext>
                </a:extLst>
              </p:cNvPr>
              <p:cNvSpPr txBox="1"/>
              <p:nvPr/>
            </p:nvSpPr>
            <p:spPr>
              <a:xfrm>
                <a:off x="1187383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2023.04.11</a:t>
                </a:r>
                <a:endParaRPr lang="ko-KR" altLang="en-US" sz="600" b="1" dirty="0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BA1F767-7254-424D-81DF-7A6255E02276}"/>
                </a:ext>
              </a:extLst>
            </p:cNvPr>
            <p:cNvGrpSpPr/>
            <p:nvPr/>
          </p:nvGrpSpPr>
          <p:grpSpPr>
            <a:xfrm>
              <a:off x="2176421" y="3832195"/>
              <a:ext cx="1430631" cy="1295557"/>
              <a:chOff x="370460" y="2521309"/>
              <a:chExt cx="1430631" cy="129555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D9CD0DD-4D81-4983-88C9-04DC46FE2545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8BA0E1-98FB-49EE-B58A-80757F620260}"/>
                  </a:ext>
                </a:extLst>
              </p:cNvPr>
              <p:cNvSpPr txBox="1"/>
              <p:nvPr/>
            </p:nvSpPr>
            <p:spPr>
              <a:xfrm>
                <a:off x="370460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21AF1-60F4-463F-96B0-DE48D0109009}"/>
                  </a:ext>
                </a:extLst>
              </p:cNvPr>
              <p:cNvSpPr txBox="1"/>
              <p:nvPr/>
            </p:nvSpPr>
            <p:spPr>
              <a:xfrm>
                <a:off x="1187383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2023.04.11</a:t>
                </a:r>
                <a:endParaRPr lang="ko-KR" altLang="en-US" sz="600" b="1" dirty="0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F4513D5-721E-40F1-8BC3-D189191B6CD7}"/>
                </a:ext>
              </a:extLst>
            </p:cNvPr>
            <p:cNvGrpSpPr/>
            <p:nvPr/>
          </p:nvGrpSpPr>
          <p:grpSpPr>
            <a:xfrm>
              <a:off x="3851506" y="3832195"/>
              <a:ext cx="1430631" cy="1295557"/>
              <a:chOff x="370460" y="2521309"/>
              <a:chExt cx="1430631" cy="1295557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B7E5035-7EEB-4C71-9C41-0043F2C60AB3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3CC3F3-D37E-4D62-8377-E325A78B1828}"/>
                  </a:ext>
                </a:extLst>
              </p:cNvPr>
              <p:cNvSpPr txBox="1"/>
              <p:nvPr/>
            </p:nvSpPr>
            <p:spPr>
              <a:xfrm>
                <a:off x="370460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094FF7-F5E8-4A19-9A2E-F42D831CBE43}"/>
                  </a:ext>
                </a:extLst>
              </p:cNvPr>
              <p:cNvSpPr txBox="1"/>
              <p:nvPr/>
            </p:nvSpPr>
            <p:spPr>
              <a:xfrm>
                <a:off x="1187383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2023.04.11</a:t>
                </a:r>
                <a:endParaRPr lang="ko-KR" altLang="en-US" sz="600" b="1" dirty="0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7454BAE-BC14-4ADC-B93B-8F86092567B6}"/>
                </a:ext>
              </a:extLst>
            </p:cNvPr>
            <p:cNvGrpSpPr/>
            <p:nvPr/>
          </p:nvGrpSpPr>
          <p:grpSpPr>
            <a:xfrm>
              <a:off x="5526591" y="3832195"/>
              <a:ext cx="1430631" cy="1295557"/>
              <a:chOff x="370460" y="2521309"/>
              <a:chExt cx="1430631" cy="129555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7445CD6-9E89-454F-ABAB-7EC5B6CBE35B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377854-2783-425D-AAA5-3CDE2995F0A2}"/>
                  </a:ext>
                </a:extLst>
              </p:cNvPr>
              <p:cNvSpPr txBox="1"/>
              <p:nvPr/>
            </p:nvSpPr>
            <p:spPr>
              <a:xfrm>
                <a:off x="370460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BE3D27-D486-4872-8BED-352C117088D7}"/>
                  </a:ext>
                </a:extLst>
              </p:cNvPr>
              <p:cNvSpPr txBox="1"/>
              <p:nvPr/>
            </p:nvSpPr>
            <p:spPr>
              <a:xfrm>
                <a:off x="1187383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2023.04.11</a:t>
                </a:r>
                <a:endParaRPr lang="ko-KR" altLang="en-US" sz="600" b="1" dirty="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9E9DDAA-986F-4C98-993C-1369D5556548}"/>
                </a:ext>
              </a:extLst>
            </p:cNvPr>
            <p:cNvGrpSpPr/>
            <p:nvPr/>
          </p:nvGrpSpPr>
          <p:grpSpPr>
            <a:xfrm>
              <a:off x="7201675" y="3832195"/>
              <a:ext cx="1430631" cy="1295557"/>
              <a:chOff x="370460" y="2521309"/>
              <a:chExt cx="1430631" cy="1295557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433B144-A27A-4E97-915A-1E4777B3FAED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32857B-44D6-4DEB-9951-7BD57BB2C9FD}"/>
                  </a:ext>
                </a:extLst>
              </p:cNvPr>
              <p:cNvSpPr txBox="1"/>
              <p:nvPr/>
            </p:nvSpPr>
            <p:spPr>
              <a:xfrm>
                <a:off x="370460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12A716-615C-40AA-9F53-1A51AA3BC052}"/>
                  </a:ext>
                </a:extLst>
              </p:cNvPr>
              <p:cNvSpPr txBox="1"/>
              <p:nvPr/>
            </p:nvSpPr>
            <p:spPr>
              <a:xfrm>
                <a:off x="1187383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2023.04.11</a:t>
                </a:r>
                <a:endParaRPr lang="ko-KR" altLang="en-US" sz="600" b="1" dirty="0"/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FD9DF9D-7E59-4540-9B43-D86D2A1F3E72}"/>
                </a:ext>
              </a:extLst>
            </p:cNvPr>
            <p:cNvSpPr/>
            <p:nvPr/>
          </p:nvSpPr>
          <p:spPr>
            <a:xfrm>
              <a:off x="339724" y="1675706"/>
              <a:ext cx="8461375" cy="12973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1CCEC0-C121-4CFA-A1AB-F245A1FC5531}"/>
                </a:ext>
              </a:extLst>
            </p:cNvPr>
            <p:cNvSpPr txBox="1"/>
            <p:nvPr/>
          </p:nvSpPr>
          <p:spPr>
            <a:xfrm>
              <a:off x="1704571" y="3226001"/>
              <a:ext cx="56373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/>
                <a:t>코비젼의</a:t>
              </a:r>
              <a:r>
                <a:rPr lang="ko-KR" altLang="en-US" sz="1200" b="1" dirty="0"/>
                <a:t> 솔루션을 경험한 수많은 기업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1E6ED1-250C-46CC-98CC-D213D8AE4DD0}"/>
                </a:ext>
              </a:extLst>
            </p:cNvPr>
            <p:cNvSpPr txBox="1"/>
            <p:nvPr/>
          </p:nvSpPr>
          <p:spPr>
            <a:xfrm>
              <a:off x="685342" y="1938992"/>
              <a:ext cx="4549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업무 환경을 고려한 맞춤형 협업 플랫폼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82B81E-FD27-41D6-B4F5-3CB21FB5519F}"/>
                </a:ext>
              </a:extLst>
            </p:cNvPr>
            <p:cNvSpPr txBox="1"/>
            <p:nvPr/>
          </p:nvSpPr>
          <p:spPr>
            <a:xfrm>
              <a:off x="685342" y="2340362"/>
              <a:ext cx="4549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>
                  <a:solidFill>
                    <a:schemeClr val="bg1"/>
                  </a:solidFill>
                </a:rPr>
                <a:t>코비젼</a:t>
              </a:r>
              <a:r>
                <a:rPr lang="ko-KR" altLang="en-US" sz="900" dirty="0">
                  <a:solidFill>
                    <a:schemeClr val="bg1"/>
                  </a:solidFill>
                </a:rPr>
                <a:t> 그룹웨어는 고객의 업무 환경에 대한 철저한 분석을 바탕으로</a:t>
              </a:r>
            </a:p>
            <a:p>
              <a:r>
                <a:rPr lang="ko-KR" altLang="en-US" sz="900" dirty="0">
                  <a:solidFill>
                    <a:schemeClr val="bg1"/>
                  </a:solidFill>
                </a:rPr>
                <a:t>협업을 위한 최상의 서비스를 제공합니다</a:t>
              </a:r>
              <a:r>
                <a:rPr lang="en-US" altLang="ko-KR" sz="9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D6E4E8E-8A40-456C-A48E-613F7557EE65}"/>
                </a:ext>
              </a:extLst>
            </p:cNvPr>
            <p:cNvSpPr/>
            <p:nvPr/>
          </p:nvSpPr>
          <p:spPr>
            <a:xfrm>
              <a:off x="8465403" y="2729868"/>
              <a:ext cx="157163" cy="163587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407954-9311-45BC-ACEB-1F224FBC831E}"/>
                </a:ext>
              </a:extLst>
            </p:cNvPr>
            <p:cNvSpPr/>
            <p:nvPr/>
          </p:nvSpPr>
          <p:spPr>
            <a:xfrm>
              <a:off x="539518" y="5493645"/>
              <a:ext cx="1392449" cy="60999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CA429B0-4F41-4DEC-BA5B-DACE6E200D44}"/>
                </a:ext>
              </a:extLst>
            </p:cNvPr>
            <p:cNvSpPr/>
            <p:nvPr/>
          </p:nvSpPr>
          <p:spPr>
            <a:xfrm>
              <a:off x="2214603" y="5493645"/>
              <a:ext cx="1392449" cy="60999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F3EFD64-CFD7-48FA-87F2-90F3B38C693B}"/>
                </a:ext>
              </a:extLst>
            </p:cNvPr>
            <p:cNvSpPr/>
            <p:nvPr/>
          </p:nvSpPr>
          <p:spPr>
            <a:xfrm>
              <a:off x="3889688" y="5493645"/>
              <a:ext cx="1392449" cy="60999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264D3F2-1733-4FB6-A0CD-C89814DF42CD}"/>
                </a:ext>
              </a:extLst>
            </p:cNvPr>
            <p:cNvSpPr/>
            <p:nvPr/>
          </p:nvSpPr>
          <p:spPr>
            <a:xfrm>
              <a:off x="5564773" y="5493645"/>
              <a:ext cx="1392449" cy="60999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820BE11-44A7-4508-A459-E5B2E8EAA9AF}"/>
                </a:ext>
              </a:extLst>
            </p:cNvPr>
            <p:cNvSpPr/>
            <p:nvPr/>
          </p:nvSpPr>
          <p:spPr>
            <a:xfrm>
              <a:off x="7239857" y="5493645"/>
              <a:ext cx="1392449" cy="60999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8124DE5-AE0F-4A07-AB08-E38DCE95DA0F}"/>
                </a:ext>
              </a:extLst>
            </p:cNvPr>
            <p:cNvSpPr txBox="1"/>
            <p:nvPr/>
          </p:nvSpPr>
          <p:spPr>
            <a:xfrm>
              <a:off x="7504738" y="2709694"/>
              <a:ext cx="10277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</a:t>
              </a:r>
              <a:r>
                <a:rPr lang="ko-KR" altLang="en-US" sz="900" dirty="0">
                  <a:solidFill>
                    <a:schemeClr val="bg1"/>
                  </a:solidFill>
                </a:rPr>
                <a:t>일간 보지 않기 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43" name="사각형: 둥근 대각선 방향 모서리 42">
              <a:extLst>
                <a:ext uri="{FF2B5EF4-FFF2-40B4-BE49-F238E27FC236}">
                  <a16:creationId xmlns:a16="http://schemas.microsoft.com/office/drawing/2014/main" id="{961DABD2-8AFE-423F-A6A8-AC5C7F739B89}"/>
                </a:ext>
              </a:extLst>
            </p:cNvPr>
            <p:cNvSpPr/>
            <p:nvPr/>
          </p:nvSpPr>
          <p:spPr>
            <a:xfrm>
              <a:off x="592198" y="3832195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44" name="사각형: 둥근 대각선 방향 모서리 43">
              <a:extLst>
                <a:ext uri="{FF2B5EF4-FFF2-40B4-BE49-F238E27FC236}">
                  <a16:creationId xmlns:a16="http://schemas.microsoft.com/office/drawing/2014/main" id="{785061AE-41C4-4FA0-8D95-6212350D3B65}"/>
                </a:ext>
              </a:extLst>
            </p:cNvPr>
            <p:cNvSpPr/>
            <p:nvPr/>
          </p:nvSpPr>
          <p:spPr>
            <a:xfrm>
              <a:off x="3984066" y="3832195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EA916566-B27B-49FD-93E2-7A54DE0DAC2B}"/>
              </a:ext>
            </a:extLst>
          </p:cNvPr>
          <p:cNvSpPr/>
          <p:nvPr/>
        </p:nvSpPr>
        <p:spPr>
          <a:xfrm>
            <a:off x="339724" y="914400"/>
            <a:ext cx="8461375" cy="5189243"/>
          </a:xfrm>
          <a:prstGeom prst="flowChartProcess">
            <a:avLst/>
          </a:prstGeom>
          <a:solidFill>
            <a:schemeClr val="tx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순서도: 처리 33">
            <a:extLst>
              <a:ext uri="{FF2B5EF4-FFF2-40B4-BE49-F238E27FC236}">
                <a16:creationId xmlns:a16="http://schemas.microsoft.com/office/drawing/2014/main" id="{F3BEC008-3C34-4CCE-8B5F-780832069D0C}"/>
              </a:ext>
            </a:extLst>
          </p:cNvPr>
          <p:cNvSpPr/>
          <p:nvPr/>
        </p:nvSpPr>
        <p:spPr>
          <a:xfrm>
            <a:off x="905341" y="1090128"/>
            <a:ext cx="7245736" cy="4853472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09A3625-9906-479F-BF9B-7832755F887E}"/>
              </a:ext>
            </a:extLst>
          </p:cNvPr>
          <p:cNvSpPr/>
          <p:nvPr/>
        </p:nvSpPr>
        <p:spPr>
          <a:xfrm>
            <a:off x="1074526" y="1242813"/>
            <a:ext cx="2388525" cy="182314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3A67A2-AB24-4471-96C0-B709C17442C0}"/>
              </a:ext>
            </a:extLst>
          </p:cNvPr>
          <p:cNvSpPr txBox="1"/>
          <p:nvPr/>
        </p:nvSpPr>
        <p:spPr>
          <a:xfrm>
            <a:off x="3606273" y="1242112"/>
            <a:ext cx="397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롯데캐피탈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47C553E-5119-4153-BB08-F3B3D02DC5D3}"/>
              </a:ext>
            </a:extLst>
          </p:cNvPr>
          <p:cNvSpPr/>
          <p:nvPr/>
        </p:nvSpPr>
        <p:spPr>
          <a:xfrm>
            <a:off x="1074526" y="3145688"/>
            <a:ext cx="988868" cy="2265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>
                    <a:lumMod val="65000"/>
                    <a:lumOff val="35000"/>
                  </a:schemeClr>
                </a:solidFill>
              </a:rPr>
              <a:t>예외케이스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B0CDCCF-DB70-451D-8416-D6DE98C12287}"/>
              </a:ext>
            </a:extLst>
          </p:cNvPr>
          <p:cNvSpPr/>
          <p:nvPr/>
        </p:nvSpPr>
        <p:spPr>
          <a:xfrm>
            <a:off x="2129506" y="3154376"/>
            <a:ext cx="721811" cy="2265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사례집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7" name="내용 개체 틀 36">
            <a:extLst>
              <a:ext uri="{FF2B5EF4-FFF2-40B4-BE49-F238E27FC236}">
                <a16:creationId xmlns:a16="http://schemas.microsoft.com/office/drawing/2014/main" id="{41F6914C-B871-4560-8818-B41462A5973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683050" y="2027483"/>
          <a:ext cx="4132332" cy="14664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4441">
                  <a:extLst>
                    <a:ext uri="{9D8B030D-6E8A-4147-A177-3AD203B41FA5}">
                      <a16:colId xmlns:a16="http://schemas.microsoft.com/office/drawing/2014/main" val="169643428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893683365"/>
                    </a:ext>
                  </a:extLst>
                </a:gridCol>
                <a:gridCol w="2319746">
                  <a:extLst>
                    <a:ext uri="{9D8B030D-6E8A-4147-A177-3AD203B41FA5}">
                      <a16:colId xmlns:a16="http://schemas.microsoft.com/office/drawing/2014/main" val="3122660028"/>
                    </a:ext>
                  </a:extLst>
                </a:gridCol>
              </a:tblGrid>
              <a:tr h="12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프로젝트 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CP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88986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디자인 타입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스마트형</a:t>
                      </a:r>
                      <a:r>
                        <a:rPr lang="en-US" altLang="ko-KR" sz="1000" dirty="0"/>
                        <a:t> / Ptype05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321631"/>
                  </a:ext>
                </a:extLst>
              </a:tr>
              <a:tr h="12361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참여자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PM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266324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디자인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이하랑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915840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퍼블리싱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김하랑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831743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2023. 04 ~ 2024. 25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77859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239E6142-F520-40C8-86FB-54C50E6D9A7E}"/>
              </a:ext>
            </a:extLst>
          </p:cNvPr>
          <p:cNvSpPr txBox="1"/>
          <p:nvPr/>
        </p:nvSpPr>
        <p:spPr>
          <a:xfrm>
            <a:off x="3606273" y="1712520"/>
            <a:ext cx="3972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프로젝트 기본 정보</a:t>
            </a:r>
            <a:endParaRPr lang="ko-KR" alt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27FFBC-E6E6-4327-A6B6-85B3A488AD74}"/>
              </a:ext>
            </a:extLst>
          </p:cNvPr>
          <p:cNvSpPr txBox="1"/>
          <p:nvPr/>
        </p:nvSpPr>
        <p:spPr>
          <a:xfrm>
            <a:off x="3606273" y="3752939"/>
            <a:ext cx="3972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최종 파일 경로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C598EE-F75F-4670-AD7B-66C6255F63D8}"/>
              </a:ext>
            </a:extLst>
          </p:cNvPr>
          <p:cNvSpPr txBox="1"/>
          <p:nvPr/>
        </p:nvSpPr>
        <p:spPr>
          <a:xfrm>
            <a:off x="3606273" y="4075625"/>
            <a:ext cx="754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디자인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5BFFE44-93C1-4344-A002-3EC0E7D095A5}"/>
              </a:ext>
            </a:extLst>
          </p:cNvPr>
          <p:cNvSpPr txBox="1"/>
          <p:nvPr/>
        </p:nvSpPr>
        <p:spPr>
          <a:xfrm>
            <a:off x="4276436" y="4083319"/>
            <a:ext cx="36391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T:\UX-Design-Team\00 Backup\</a:t>
            </a:r>
            <a:r>
              <a:rPr lang="ko-KR" altLang="en-US" sz="800" dirty="0" err="1"/>
              <a:t>이하랑</a:t>
            </a:r>
            <a:r>
              <a:rPr lang="en-US" altLang="ko-KR" sz="800" dirty="0"/>
              <a:t>\02_</a:t>
            </a:r>
            <a:r>
              <a:rPr lang="ko-KR" altLang="en-US" sz="800" dirty="0"/>
              <a:t>프로젝트</a:t>
            </a:r>
            <a:r>
              <a:rPr lang="en-US" altLang="ko-KR" sz="800" dirty="0"/>
              <a:t>\2022\</a:t>
            </a:r>
            <a:r>
              <a:rPr lang="ko-KR" altLang="en-US" sz="800" dirty="0" err="1"/>
              <a:t>롯데캐피탈</a:t>
            </a:r>
            <a:endParaRPr lang="ko-KR" altLang="en-US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2F42B3-6C99-4819-B993-91BE80D0CA97}"/>
              </a:ext>
            </a:extLst>
          </p:cNvPr>
          <p:cNvSpPr txBox="1"/>
          <p:nvPr/>
        </p:nvSpPr>
        <p:spPr>
          <a:xfrm>
            <a:off x="3606273" y="4317332"/>
            <a:ext cx="754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퍼블리싱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56FC1-9FD5-4B67-BCB4-D87D6BFEB8E6}"/>
              </a:ext>
            </a:extLst>
          </p:cNvPr>
          <p:cNvSpPr txBox="1"/>
          <p:nvPr/>
        </p:nvSpPr>
        <p:spPr>
          <a:xfrm>
            <a:off x="4523950" y="4325026"/>
            <a:ext cx="36391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http://www.no1.com/HtmlSite/smarts4j_n/customizing/publish/</a:t>
            </a:r>
            <a:endParaRPr lang="ko-KR" altLang="en-US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625CF58-62C1-4378-AACA-2503B96B54C0}"/>
              </a:ext>
            </a:extLst>
          </p:cNvPr>
          <p:cNvSpPr txBox="1"/>
          <p:nvPr/>
        </p:nvSpPr>
        <p:spPr>
          <a:xfrm>
            <a:off x="3606273" y="4795747"/>
            <a:ext cx="3972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특이사항</a:t>
            </a:r>
            <a:endParaRPr lang="ko-KR" alt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B7F2C8-9F28-409A-B1DC-8674F262F329}"/>
              </a:ext>
            </a:extLst>
          </p:cNvPr>
          <p:cNvSpPr txBox="1"/>
          <p:nvPr/>
        </p:nvSpPr>
        <p:spPr>
          <a:xfrm>
            <a:off x="3667418" y="5105487"/>
            <a:ext cx="36391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/>
              <a:t>고객사 디자이너가 개편하여 디자인 최종파일 없음</a:t>
            </a:r>
            <a:r>
              <a:rPr lang="en-US" altLang="ko-KR" sz="800" dirty="0"/>
              <a:t>. No1 </a:t>
            </a:r>
            <a:r>
              <a:rPr lang="ko-KR" altLang="en-US" sz="800" dirty="0"/>
              <a:t>서버가 최종</a:t>
            </a:r>
            <a:r>
              <a:rPr lang="en-US" altLang="ko-KR" sz="800" dirty="0"/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C8CDF0-EC7A-4B0B-8785-0C9180892C9F}"/>
              </a:ext>
            </a:extLst>
          </p:cNvPr>
          <p:cNvSpPr txBox="1"/>
          <p:nvPr/>
        </p:nvSpPr>
        <p:spPr>
          <a:xfrm>
            <a:off x="7651691" y="1148279"/>
            <a:ext cx="406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X</a:t>
            </a:r>
            <a:endParaRPr lang="ko-KR" altLang="en-US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E226C24-B4F5-4F39-8C90-362A3D43D43B}"/>
              </a:ext>
            </a:extLst>
          </p:cNvPr>
          <p:cNvSpPr/>
          <p:nvPr/>
        </p:nvSpPr>
        <p:spPr>
          <a:xfrm>
            <a:off x="4360209" y="4360411"/>
            <a:ext cx="137869" cy="143504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말풍선: 사각형 70">
            <a:extLst>
              <a:ext uri="{FF2B5EF4-FFF2-40B4-BE49-F238E27FC236}">
                <a16:creationId xmlns:a16="http://schemas.microsoft.com/office/drawing/2014/main" id="{670D7583-3235-4E1E-AEC8-E58CBAA0E253}"/>
              </a:ext>
            </a:extLst>
          </p:cNvPr>
          <p:cNvSpPr/>
          <p:nvPr/>
        </p:nvSpPr>
        <p:spPr>
          <a:xfrm>
            <a:off x="1413719" y="1829250"/>
            <a:ext cx="1601768" cy="272173"/>
          </a:xfrm>
          <a:prstGeom prst="wedgeRectCallout">
            <a:avLst>
              <a:gd name="adj1" fmla="val 36367"/>
              <a:gd name="adj2" fmla="val 109483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포탈 이미지</a:t>
            </a:r>
          </a:p>
        </p:txBody>
      </p:sp>
      <p:sp>
        <p:nvSpPr>
          <p:cNvPr id="73" name="말풍선: 사각형 72">
            <a:extLst>
              <a:ext uri="{FF2B5EF4-FFF2-40B4-BE49-F238E27FC236}">
                <a16:creationId xmlns:a16="http://schemas.microsoft.com/office/drawing/2014/main" id="{33AA7B26-FD92-4FDC-93B0-B82D131510A8}"/>
              </a:ext>
            </a:extLst>
          </p:cNvPr>
          <p:cNvSpPr/>
          <p:nvPr/>
        </p:nvSpPr>
        <p:spPr>
          <a:xfrm>
            <a:off x="5883960" y="4642899"/>
            <a:ext cx="1214579" cy="219875"/>
          </a:xfrm>
          <a:prstGeom prst="wedgeRectCallout">
            <a:avLst>
              <a:gd name="adj1" fmla="val 42724"/>
              <a:gd name="adj2" fmla="val -14343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경로 링크 </a:t>
            </a:r>
            <a:r>
              <a:rPr lang="ko-KR" altLang="en-US" sz="800" dirty="0" err="1">
                <a:solidFill>
                  <a:schemeClr val="tx1"/>
                </a:solidFill>
              </a:rPr>
              <a:t>안걸림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74" name="말풍선: 사각형 73">
            <a:extLst>
              <a:ext uri="{FF2B5EF4-FFF2-40B4-BE49-F238E27FC236}">
                <a16:creationId xmlns:a16="http://schemas.microsoft.com/office/drawing/2014/main" id="{2E343B01-4D64-40CA-B8AE-7B89C2D4EBAE}"/>
              </a:ext>
            </a:extLst>
          </p:cNvPr>
          <p:cNvSpPr/>
          <p:nvPr/>
        </p:nvSpPr>
        <p:spPr>
          <a:xfrm>
            <a:off x="4380715" y="4658702"/>
            <a:ext cx="1032345" cy="408144"/>
          </a:xfrm>
          <a:prstGeom prst="wedgeRectCallout">
            <a:avLst>
              <a:gd name="adj1" fmla="val -46578"/>
              <a:gd name="adj2" fmla="val -9865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링크는 아이콘에만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클릭시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err="1">
                <a:solidFill>
                  <a:schemeClr val="tx1"/>
                </a:solidFill>
              </a:rPr>
              <a:t>새창열기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72" name="말풍선: 사각형 71">
            <a:extLst>
              <a:ext uri="{FF2B5EF4-FFF2-40B4-BE49-F238E27FC236}">
                <a16:creationId xmlns:a16="http://schemas.microsoft.com/office/drawing/2014/main" id="{8B5A9108-2C7F-490B-B546-34D7E0256CC3}"/>
              </a:ext>
            </a:extLst>
          </p:cNvPr>
          <p:cNvSpPr/>
          <p:nvPr/>
        </p:nvSpPr>
        <p:spPr>
          <a:xfrm>
            <a:off x="4626339" y="4540012"/>
            <a:ext cx="805994" cy="183288"/>
          </a:xfrm>
          <a:prstGeom prst="wedgeRectCallout">
            <a:avLst>
              <a:gd name="adj1" fmla="val -69913"/>
              <a:gd name="adj2" fmla="val -117063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링크 아이콘</a:t>
            </a:r>
          </a:p>
        </p:txBody>
      </p:sp>
      <p:sp>
        <p:nvSpPr>
          <p:cNvPr id="77" name="말풍선: 사각형 76">
            <a:extLst>
              <a:ext uri="{FF2B5EF4-FFF2-40B4-BE49-F238E27FC236}">
                <a16:creationId xmlns:a16="http://schemas.microsoft.com/office/drawing/2014/main" id="{452A0F1E-8194-40B2-B4F0-A3B54DB2B2E3}"/>
              </a:ext>
            </a:extLst>
          </p:cNvPr>
          <p:cNvSpPr/>
          <p:nvPr/>
        </p:nvSpPr>
        <p:spPr>
          <a:xfrm>
            <a:off x="7030228" y="1539131"/>
            <a:ext cx="1027720" cy="450388"/>
          </a:xfrm>
          <a:prstGeom prst="wedgeRectCallout">
            <a:avLst>
              <a:gd name="adj1" fmla="val 33222"/>
              <a:gd name="adj2" fmla="val -9415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클릭시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상세 페이지 닫힘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B886F3F-8256-4DCC-98B5-833A6F0B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코비폴리오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1CAF11-0294-4BC1-B418-E5D89BB59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2023/04/14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97F55F-AD22-4503-BFFB-1887E2A363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Detail-02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962377-D54E-409F-A1DA-811DB29182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9674" y="443535"/>
            <a:ext cx="2641831" cy="202750"/>
          </a:xfrm>
        </p:spPr>
        <p:txBody>
          <a:bodyPr/>
          <a:lstStyle/>
          <a:p>
            <a:r>
              <a:rPr lang="ko-KR" altLang="en-US"/>
              <a:t>상세페이지</a:t>
            </a:r>
            <a:r>
              <a:rPr lang="en-US" altLang="ko-KR" dirty="0"/>
              <a:t>-</a:t>
            </a:r>
            <a:r>
              <a:rPr lang="ko-KR" altLang="en-US" dirty="0"/>
              <a:t>데이터 많을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14ECEC1-CBB0-4E9E-BB75-F285F49779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1D344C9-F574-4A2E-8B30-828DD767580A}"/>
              </a:ext>
            </a:extLst>
          </p:cNvPr>
          <p:cNvGrpSpPr/>
          <p:nvPr/>
        </p:nvGrpSpPr>
        <p:grpSpPr>
          <a:xfrm>
            <a:off x="339724" y="1087436"/>
            <a:ext cx="8461375" cy="5016207"/>
            <a:chOff x="339724" y="1087436"/>
            <a:chExt cx="8461375" cy="501620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857FDA2-AD42-4F17-95C2-94FC662D8409}"/>
                </a:ext>
              </a:extLst>
            </p:cNvPr>
            <p:cNvSpPr/>
            <p:nvPr/>
          </p:nvSpPr>
          <p:spPr>
            <a:xfrm>
              <a:off x="589214" y="1124864"/>
              <a:ext cx="1198485" cy="31071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966E986-7006-4CE3-9A06-9EF18ECA84F1}"/>
                </a:ext>
              </a:extLst>
            </p:cNvPr>
            <p:cNvSpPr/>
            <p:nvPr/>
          </p:nvSpPr>
          <p:spPr>
            <a:xfrm>
              <a:off x="2580693" y="1087436"/>
              <a:ext cx="5982282" cy="3986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코비전의 프로젝트 검색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B290D4-3B9A-40AD-A691-34AA0C5A7047}"/>
                </a:ext>
              </a:extLst>
            </p:cNvPr>
            <p:cNvSpPr/>
            <p:nvPr/>
          </p:nvSpPr>
          <p:spPr>
            <a:xfrm>
              <a:off x="2742722" y="1167189"/>
              <a:ext cx="217190" cy="226067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957B78F-5B0A-40D1-ABBD-CA083ED69AEA}"/>
                </a:ext>
              </a:extLst>
            </p:cNvPr>
            <p:cNvGrpSpPr/>
            <p:nvPr/>
          </p:nvGrpSpPr>
          <p:grpSpPr>
            <a:xfrm>
              <a:off x="501336" y="3832195"/>
              <a:ext cx="1430631" cy="1295557"/>
              <a:chOff x="370460" y="2521309"/>
              <a:chExt cx="1430631" cy="1295557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33D794B-195E-489C-B2BA-768E719F2A12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BDF31E-EBD7-47CB-A5F7-EE9ABC801BBB}"/>
                  </a:ext>
                </a:extLst>
              </p:cNvPr>
              <p:cNvSpPr txBox="1"/>
              <p:nvPr/>
            </p:nvSpPr>
            <p:spPr>
              <a:xfrm>
                <a:off x="370460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16B2E-E47E-4140-B8AD-AF3BAB8992A4}"/>
                  </a:ext>
                </a:extLst>
              </p:cNvPr>
              <p:cNvSpPr txBox="1"/>
              <p:nvPr/>
            </p:nvSpPr>
            <p:spPr>
              <a:xfrm>
                <a:off x="1187383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2023.04.11</a:t>
                </a:r>
                <a:endParaRPr lang="ko-KR" altLang="en-US" sz="600" b="1" dirty="0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BA1F767-7254-424D-81DF-7A6255E02276}"/>
                </a:ext>
              </a:extLst>
            </p:cNvPr>
            <p:cNvGrpSpPr/>
            <p:nvPr/>
          </p:nvGrpSpPr>
          <p:grpSpPr>
            <a:xfrm>
              <a:off x="2176421" y="3832195"/>
              <a:ext cx="1430631" cy="1295557"/>
              <a:chOff x="370460" y="2521309"/>
              <a:chExt cx="1430631" cy="129555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D9CD0DD-4D81-4983-88C9-04DC46FE2545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8BA0E1-98FB-49EE-B58A-80757F620260}"/>
                  </a:ext>
                </a:extLst>
              </p:cNvPr>
              <p:cNvSpPr txBox="1"/>
              <p:nvPr/>
            </p:nvSpPr>
            <p:spPr>
              <a:xfrm>
                <a:off x="370460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21AF1-60F4-463F-96B0-DE48D0109009}"/>
                  </a:ext>
                </a:extLst>
              </p:cNvPr>
              <p:cNvSpPr txBox="1"/>
              <p:nvPr/>
            </p:nvSpPr>
            <p:spPr>
              <a:xfrm>
                <a:off x="1187383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2023.04.11</a:t>
                </a:r>
                <a:endParaRPr lang="ko-KR" altLang="en-US" sz="600" b="1" dirty="0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F4513D5-721E-40F1-8BC3-D189191B6CD7}"/>
                </a:ext>
              </a:extLst>
            </p:cNvPr>
            <p:cNvGrpSpPr/>
            <p:nvPr/>
          </p:nvGrpSpPr>
          <p:grpSpPr>
            <a:xfrm>
              <a:off x="3851506" y="3832195"/>
              <a:ext cx="1430631" cy="1295557"/>
              <a:chOff x="370460" y="2521309"/>
              <a:chExt cx="1430631" cy="1295557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B7E5035-7EEB-4C71-9C41-0043F2C60AB3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3CC3F3-D37E-4D62-8377-E325A78B1828}"/>
                  </a:ext>
                </a:extLst>
              </p:cNvPr>
              <p:cNvSpPr txBox="1"/>
              <p:nvPr/>
            </p:nvSpPr>
            <p:spPr>
              <a:xfrm>
                <a:off x="370460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094FF7-F5E8-4A19-9A2E-F42D831CBE43}"/>
                  </a:ext>
                </a:extLst>
              </p:cNvPr>
              <p:cNvSpPr txBox="1"/>
              <p:nvPr/>
            </p:nvSpPr>
            <p:spPr>
              <a:xfrm>
                <a:off x="1187383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2023.04.11</a:t>
                </a:r>
                <a:endParaRPr lang="ko-KR" altLang="en-US" sz="600" b="1" dirty="0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7454BAE-BC14-4ADC-B93B-8F86092567B6}"/>
                </a:ext>
              </a:extLst>
            </p:cNvPr>
            <p:cNvGrpSpPr/>
            <p:nvPr/>
          </p:nvGrpSpPr>
          <p:grpSpPr>
            <a:xfrm>
              <a:off x="5526591" y="3832195"/>
              <a:ext cx="1430631" cy="1295557"/>
              <a:chOff x="370460" y="2521309"/>
              <a:chExt cx="1430631" cy="129555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7445CD6-9E89-454F-ABAB-7EC5B6CBE35B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377854-2783-425D-AAA5-3CDE2995F0A2}"/>
                  </a:ext>
                </a:extLst>
              </p:cNvPr>
              <p:cNvSpPr txBox="1"/>
              <p:nvPr/>
            </p:nvSpPr>
            <p:spPr>
              <a:xfrm>
                <a:off x="370460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BE3D27-D486-4872-8BED-352C117088D7}"/>
                  </a:ext>
                </a:extLst>
              </p:cNvPr>
              <p:cNvSpPr txBox="1"/>
              <p:nvPr/>
            </p:nvSpPr>
            <p:spPr>
              <a:xfrm>
                <a:off x="1187383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2023.04.11</a:t>
                </a:r>
                <a:endParaRPr lang="ko-KR" altLang="en-US" sz="600" b="1" dirty="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9E9DDAA-986F-4C98-993C-1369D5556548}"/>
                </a:ext>
              </a:extLst>
            </p:cNvPr>
            <p:cNvGrpSpPr/>
            <p:nvPr/>
          </p:nvGrpSpPr>
          <p:grpSpPr>
            <a:xfrm>
              <a:off x="7201675" y="3832195"/>
              <a:ext cx="1430631" cy="1295557"/>
              <a:chOff x="370460" y="2521309"/>
              <a:chExt cx="1430631" cy="1295557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433B144-A27A-4E97-915A-1E4777B3FAED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32857B-44D6-4DEB-9951-7BD57BB2C9FD}"/>
                  </a:ext>
                </a:extLst>
              </p:cNvPr>
              <p:cNvSpPr txBox="1"/>
              <p:nvPr/>
            </p:nvSpPr>
            <p:spPr>
              <a:xfrm>
                <a:off x="370460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12A716-615C-40AA-9F53-1A51AA3BC052}"/>
                  </a:ext>
                </a:extLst>
              </p:cNvPr>
              <p:cNvSpPr txBox="1"/>
              <p:nvPr/>
            </p:nvSpPr>
            <p:spPr>
              <a:xfrm>
                <a:off x="1187383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2023.04.11</a:t>
                </a:r>
                <a:endParaRPr lang="ko-KR" altLang="en-US" sz="600" b="1" dirty="0"/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FD9DF9D-7E59-4540-9B43-D86D2A1F3E72}"/>
                </a:ext>
              </a:extLst>
            </p:cNvPr>
            <p:cNvSpPr/>
            <p:nvPr/>
          </p:nvSpPr>
          <p:spPr>
            <a:xfrm>
              <a:off x="339724" y="1675706"/>
              <a:ext cx="8461375" cy="12973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1CCEC0-C121-4CFA-A1AB-F245A1FC5531}"/>
                </a:ext>
              </a:extLst>
            </p:cNvPr>
            <p:cNvSpPr txBox="1"/>
            <p:nvPr/>
          </p:nvSpPr>
          <p:spPr>
            <a:xfrm>
              <a:off x="1704571" y="3226001"/>
              <a:ext cx="56373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/>
                <a:t>코비젼의</a:t>
              </a:r>
              <a:r>
                <a:rPr lang="ko-KR" altLang="en-US" sz="1200" b="1" dirty="0"/>
                <a:t> 솔루션을 경험한 수많은 기업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1E6ED1-250C-46CC-98CC-D213D8AE4DD0}"/>
                </a:ext>
              </a:extLst>
            </p:cNvPr>
            <p:cNvSpPr txBox="1"/>
            <p:nvPr/>
          </p:nvSpPr>
          <p:spPr>
            <a:xfrm>
              <a:off x="685342" y="1938992"/>
              <a:ext cx="4549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업무 환경을 고려한 맞춤형 협업 플랫폼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82B81E-FD27-41D6-B4F5-3CB21FB5519F}"/>
                </a:ext>
              </a:extLst>
            </p:cNvPr>
            <p:cNvSpPr txBox="1"/>
            <p:nvPr/>
          </p:nvSpPr>
          <p:spPr>
            <a:xfrm>
              <a:off x="685342" y="2340362"/>
              <a:ext cx="4549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>
                  <a:solidFill>
                    <a:schemeClr val="bg1"/>
                  </a:solidFill>
                </a:rPr>
                <a:t>코비젼</a:t>
              </a:r>
              <a:r>
                <a:rPr lang="ko-KR" altLang="en-US" sz="900" dirty="0">
                  <a:solidFill>
                    <a:schemeClr val="bg1"/>
                  </a:solidFill>
                </a:rPr>
                <a:t> 그룹웨어는 고객의 업무 환경에 대한 철저한 분석을 바탕으로</a:t>
              </a:r>
            </a:p>
            <a:p>
              <a:r>
                <a:rPr lang="ko-KR" altLang="en-US" sz="900" dirty="0">
                  <a:solidFill>
                    <a:schemeClr val="bg1"/>
                  </a:solidFill>
                </a:rPr>
                <a:t>협업을 위한 최상의 서비스를 제공합니다</a:t>
              </a:r>
              <a:r>
                <a:rPr lang="en-US" altLang="ko-KR" sz="9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D6E4E8E-8A40-456C-A48E-613F7557EE65}"/>
                </a:ext>
              </a:extLst>
            </p:cNvPr>
            <p:cNvSpPr/>
            <p:nvPr/>
          </p:nvSpPr>
          <p:spPr>
            <a:xfrm>
              <a:off x="8465403" y="2729868"/>
              <a:ext cx="157163" cy="163587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407954-9311-45BC-ACEB-1F224FBC831E}"/>
                </a:ext>
              </a:extLst>
            </p:cNvPr>
            <p:cNvSpPr/>
            <p:nvPr/>
          </p:nvSpPr>
          <p:spPr>
            <a:xfrm>
              <a:off x="539518" y="5493645"/>
              <a:ext cx="1392449" cy="60999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CA429B0-4F41-4DEC-BA5B-DACE6E200D44}"/>
                </a:ext>
              </a:extLst>
            </p:cNvPr>
            <p:cNvSpPr/>
            <p:nvPr/>
          </p:nvSpPr>
          <p:spPr>
            <a:xfrm>
              <a:off x="2214603" y="5493645"/>
              <a:ext cx="1392449" cy="60999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F3EFD64-CFD7-48FA-87F2-90F3B38C693B}"/>
                </a:ext>
              </a:extLst>
            </p:cNvPr>
            <p:cNvSpPr/>
            <p:nvPr/>
          </p:nvSpPr>
          <p:spPr>
            <a:xfrm>
              <a:off x="3889688" y="5493645"/>
              <a:ext cx="1392449" cy="60999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264D3F2-1733-4FB6-A0CD-C89814DF42CD}"/>
                </a:ext>
              </a:extLst>
            </p:cNvPr>
            <p:cNvSpPr/>
            <p:nvPr/>
          </p:nvSpPr>
          <p:spPr>
            <a:xfrm>
              <a:off x="5564773" y="5493645"/>
              <a:ext cx="1392449" cy="60999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820BE11-44A7-4508-A459-E5B2E8EAA9AF}"/>
                </a:ext>
              </a:extLst>
            </p:cNvPr>
            <p:cNvSpPr/>
            <p:nvPr/>
          </p:nvSpPr>
          <p:spPr>
            <a:xfrm>
              <a:off x="7239857" y="5493645"/>
              <a:ext cx="1392449" cy="60999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8124DE5-AE0F-4A07-AB08-E38DCE95DA0F}"/>
                </a:ext>
              </a:extLst>
            </p:cNvPr>
            <p:cNvSpPr txBox="1"/>
            <p:nvPr/>
          </p:nvSpPr>
          <p:spPr>
            <a:xfrm>
              <a:off x="7504738" y="2709694"/>
              <a:ext cx="10277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</a:t>
              </a:r>
              <a:r>
                <a:rPr lang="ko-KR" altLang="en-US" sz="900" dirty="0">
                  <a:solidFill>
                    <a:schemeClr val="bg1"/>
                  </a:solidFill>
                </a:rPr>
                <a:t>일간 보지 않기 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43" name="사각형: 둥근 대각선 방향 모서리 42">
              <a:extLst>
                <a:ext uri="{FF2B5EF4-FFF2-40B4-BE49-F238E27FC236}">
                  <a16:creationId xmlns:a16="http://schemas.microsoft.com/office/drawing/2014/main" id="{961DABD2-8AFE-423F-A6A8-AC5C7F739B89}"/>
                </a:ext>
              </a:extLst>
            </p:cNvPr>
            <p:cNvSpPr/>
            <p:nvPr/>
          </p:nvSpPr>
          <p:spPr>
            <a:xfrm>
              <a:off x="592198" y="3832195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44" name="사각형: 둥근 대각선 방향 모서리 43">
              <a:extLst>
                <a:ext uri="{FF2B5EF4-FFF2-40B4-BE49-F238E27FC236}">
                  <a16:creationId xmlns:a16="http://schemas.microsoft.com/office/drawing/2014/main" id="{785061AE-41C4-4FA0-8D95-6212350D3B65}"/>
                </a:ext>
              </a:extLst>
            </p:cNvPr>
            <p:cNvSpPr/>
            <p:nvPr/>
          </p:nvSpPr>
          <p:spPr>
            <a:xfrm>
              <a:off x="3984066" y="3832195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EA916566-B27B-49FD-93E2-7A54DE0DAC2B}"/>
              </a:ext>
            </a:extLst>
          </p:cNvPr>
          <p:cNvSpPr/>
          <p:nvPr/>
        </p:nvSpPr>
        <p:spPr>
          <a:xfrm>
            <a:off x="339724" y="914400"/>
            <a:ext cx="8461375" cy="5189243"/>
          </a:xfrm>
          <a:prstGeom prst="flowChartProcess">
            <a:avLst/>
          </a:prstGeom>
          <a:solidFill>
            <a:schemeClr val="tx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순서도: 처리 33">
            <a:extLst>
              <a:ext uri="{FF2B5EF4-FFF2-40B4-BE49-F238E27FC236}">
                <a16:creationId xmlns:a16="http://schemas.microsoft.com/office/drawing/2014/main" id="{F3BEC008-3C34-4CCE-8B5F-780832069D0C}"/>
              </a:ext>
            </a:extLst>
          </p:cNvPr>
          <p:cNvSpPr/>
          <p:nvPr/>
        </p:nvSpPr>
        <p:spPr>
          <a:xfrm>
            <a:off x="905341" y="1090128"/>
            <a:ext cx="7245736" cy="4853472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09A3625-9906-479F-BF9B-7832755F887E}"/>
              </a:ext>
            </a:extLst>
          </p:cNvPr>
          <p:cNvSpPr/>
          <p:nvPr/>
        </p:nvSpPr>
        <p:spPr>
          <a:xfrm>
            <a:off x="1074526" y="1242813"/>
            <a:ext cx="2388525" cy="182314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3A67A2-AB24-4471-96C0-B709C17442C0}"/>
              </a:ext>
            </a:extLst>
          </p:cNvPr>
          <p:cNvSpPr txBox="1"/>
          <p:nvPr/>
        </p:nvSpPr>
        <p:spPr>
          <a:xfrm>
            <a:off x="3606273" y="1242112"/>
            <a:ext cx="397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롯데캐피탈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47C553E-5119-4153-BB08-F3B3D02DC5D3}"/>
              </a:ext>
            </a:extLst>
          </p:cNvPr>
          <p:cNvSpPr/>
          <p:nvPr/>
        </p:nvSpPr>
        <p:spPr>
          <a:xfrm>
            <a:off x="1074526" y="3145688"/>
            <a:ext cx="988868" cy="2265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>
                    <a:lumMod val="65000"/>
                    <a:lumOff val="35000"/>
                  </a:schemeClr>
                </a:solidFill>
              </a:rPr>
              <a:t>예외케이스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B0CDCCF-DB70-451D-8416-D6DE98C12287}"/>
              </a:ext>
            </a:extLst>
          </p:cNvPr>
          <p:cNvSpPr/>
          <p:nvPr/>
        </p:nvSpPr>
        <p:spPr>
          <a:xfrm>
            <a:off x="2129506" y="3154376"/>
            <a:ext cx="721811" cy="2265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사례집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7" name="내용 개체 틀 36">
            <a:extLst>
              <a:ext uri="{FF2B5EF4-FFF2-40B4-BE49-F238E27FC236}">
                <a16:creationId xmlns:a16="http://schemas.microsoft.com/office/drawing/2014/main" id="{41F6914C-B871-4560-8818-B41462A5973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683050" y="2027483"/>
          <a:ext cx="4132332" cy="14664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4441">
                  <a:extLst>
                    <a:ext uri="{9D8B030D-6E8A-4147-A177-3AD203B41FA5}">
                      <a16:colId xmlns:a16="http://schemas.microsoft.com/office/drawing/2014/main" val="169643428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893683365"/>
                    </a:ext>
                  </a:extLst>
                </a:gridCol>
                <a:gridCol w="2319746">
                  <a:extLst>
                    <a:ext uri="{9D8B030D-6E8A-4147-A177-3AD203B41FA5}">
                      <a16:colId xmlns:a16="http://schemas.microsoft.com/office/drawing/2014/main" val="3122660028"/>
                    </a:ext>
                  </a:extLst>
                </a:gridCol>
              </a:tblGrid>
              <a:tr h="12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프로젝트 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CP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88986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디자인 타입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스마트형</a:t>
                      </a:r>
                      <a:r>
                        <a:rPr lang="en-US" altLang="ko-KR" sz="1000" dirty="0"/>
                        <a:t> / Ptype05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321631"/>
                  </a:ext>
                </a:extLst>
              </a:tr>
              <a:tr h="12361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참여자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PM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266324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디자인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이하랑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915840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퍼블리싱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김하랑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831743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2023. 04 ~ 2024. 25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77859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239E6142-F520-40C8-86FB-54C50E6D9A7E}"/>
              </a:ext>
            </a:extLst>
          </p:cNvPr>
          <p:cNvSpPr txBox="1"/>
          <p:nvPr/>
        </p:nvSpPr>
        <p:spPr>
          <a:xfrm>
            <a:off x="3606273" y="1712520"/>
            <a:ext cx="3972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프로젝트 기본 정보</a:t>
            </a:r>
            <a:endParaRPr lang="ko-KR" alt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27FFBC-E6E6-4327-A6B6-85B3A488AD74}"/>
              </a:ext>
            </a:extLst>
          </p:cNvPr>
          <p:cNvSpPr txBox="1"/>
          <p:nvPr/>
        </p:nvSpPr>
        <p:spPr>
          <a:xfrm>
            <a:off x="3606273" y="3752939"/>
            <a:ext cx="3972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최종 파일 경로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C598EE-F75F-4670-AD7B-66C6255F63D8}"/>
              </a:ext>
            </a:extLst>
          </p:cNvPr>
          <p:cNvSpPr txBox="1"/>
          <p:nvPr/>
        </p:nvSpPr>
        <p:spPr>
          <a:xfrm>
            <a:off x="3606273" y="4075625"/>
            <a:ext cx="754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디자인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5BFFE44-93C1-4344-A002-3EC0E7D095A5}"/>
              </a:ext>
            </a:extLst>
          </p:cNvPr>
          <p:cNvSpPr txBox="1"/>
          <p:nvPr/>
        </p:nvSpPr>
        <p:spPr>
          <a:xfrm>
            <a:off x="4570411" y="4083319"/>
            <a:ext cx="36391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T:\UX-Design-Team\00 Backup\</a:t>
            </a:r>
            <a:r>
              <a:rPr lang="ko-KR" altLang="en-US" sz="800" dirty="0" err="1"/>
              <a:t>이하랑</a:t>
            </a:r>
            <a:r>
              <a:rPr lang="en-US" altLang="ko-KR" sz="800" dirty="0"/>
              <a:t>\02_</a:t>
            </a:r>
            <a:r>
              <a:rPr lang="ko-KR" altLang="en-US" sz="800" dirty="0"/>
              <a:t>프로젝트</a:t>
            </a:r>
            <a:r>
              <a:rPr lang="en-US" altLang="ko-KR" sz="800" dirty="0"/>
              <a:t>\2022\</a:t>
            </a:r>
            <a:endParaRPr lang="ko-KR" altLang="en-US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2F42B3-6C99-4819-B993-91BE80D0CA97}"/>
              </a:ext>
            </a:extLst>
          </p:cNvPr>
          <p:cNvSpPr txBox="1"/>
          <p:nvPr/>
        </p:nvSpPr>
        <p:spPr>
          <a:xfrm>
            <a:off x="3606273" y="4557581"/>
            <a:ext cx="754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퍼블리싱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56FC1-9FD5-4B67-BCB4-D87D6BFEB8E6}"/>
              </a:ext>
            </a:extLst>
          </p:cNvPr>
          <p:cNvSpPr txBox="1"/>
          <p:nvPr/>
        </p:nvSpPr>
        <p:spPr>
          <a:xfrm>
            <a:off x="4523950" y="4565275"/>
            <a:ext cx="36391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http://www.no1.com/HtmlSite/smarts4j_n/customizing/publish/</a:t>
            </a:r>
            <a:endParaRPr lang="ko-KR" altLang="en-US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625CF58-62C1-4378-AACA-2503B96B54C0}"/>
              </a:ext>
            </a:extLst>
          </p:cNvPr>
          <p:cNvSpPr txBox="1"/>
          <p:nvPr/>
        </p:nvSpPr>
        <p:spPr>
          <a:xfrm>
            <a:off x="3606273" y="5108795"/>
            <a:ext cx="3972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특이사항</a:t>
            </a:r>
            <a:endParaRPr lang="ko-KR" alt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B7F2C8-9F28-409A-B1DC-8674F262F329}"/>
              </a:ext>
            </a:extLst>
          </p:cNvPr>
          <p:cNvSpPr txBox="1"/>
          <p:nvPr/>
        </p:nvSpPr>
        <p:spPr>
          <a:xfrm>
            <a:off x="3667418" y="5418535"/>
            <a:ext cx="363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/>
              <a:t>고객사 디자이너가 개편하여 디자인 최종파일 없음</a:t>
            </a:r>
            <a:r>
              <a:rPr lang="en-US" altLang="ko-KR" sz="800" dirty="0"/>
              <a:t>. No1 </a:t>
            </a:r>
            <a:r>
              <a:rPr lang="ko-KR" altLang="en-US" sz="800" dirty="0"/>
              <a:t>서버가 최종</a:t>
            </a:r>
            <a:r>
              <a:rPr lang="en-US" altLang="ko-KR" sz="8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/>
              <a:t>고객사 디자이너가 개편하여 디자인 최종파일 없음</a:t>
            </a:r>
            <a:r>
              <a:rPr lang="en-US" altLang="ko-KR" sz="800" dirty="0"/>
              <a:t>. No1 </a:t>
            </a:r>
            <a:r>
              <a:rPr lang="ko-KR" altLang="en-US" sz="800" dirty="0"/>
              <a:t>서버가 최종</a:t>
            </a:r>
            <a:r>
              <a:rPr lang="en-US" altLang="ko-KR" sz="8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/>
              <a:t>고객사 디자이너가 개편하여 디자인 최종파일 없음</a:t>
            </a:r>
            <a:r>
              <a:rPr lang="en-US" altLang="ko-KR" sz="800" dirty="0"/>
              <a:t>. No1 </a:t>
            </a:r>
            <a:r>
              <a:rPr lang="ko-KR" altLang="en-US" sz="800" dirty="0"/>
              <a:t>서버가 최종</a:t>
            </a:r>
            <a:r>
              <a:rPr lang="en-US" altLang="ko-KR" sz="800" dirty="0"/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C8CDF0-EC7A-4B0B-8785-0C9180892C9F}"/>
              </a:ext>
            </a:extLst>
          </p:cNvPr>
          <p:cNvSpPr txBox="1"/>
          <p:nvPr/>
        </p:nvSpPr>
        <p:spPr>
          <a:xfrm>
            <a:off x="7651691" y="1148279"/>
            <a:ext cx="406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X</a:t>
            </a:r>
            <a:endParaRPr lang="ko-KR" altLang="en-US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E226C24-B4F5-4F39-8C90-362A3D43D43B}"/>
              </a:ext>
            </a:extLst>
          </p:cNvPr>
          <p:cNvSpPr/>
          <p:nvPr/>
        </p:nvSpPr>
        <p:spPr>
          <a:xfrm>
            <a:off x="4360209" y="4600660"/>
            <a:ext cx="137869" cy="143504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말풍선: 사각형 70">
            <a:extLst>
              <a:ext uri="{FF2B5EF4-FFF2-40B4-BE49-F238E27FC236}">
                <a16:creationId xmlns:a16="http://schemas.microsoft.com/office/drawing/2014/main" id="{670D7583-3235-4E1E-AEC8-E58CBAA0E253}"/>
              </a:ext>
            </a:extLst>
          </p:cNvPr>
          <p:cNvSpPr/>
          <p:nvPr/>
        </p:nvSpPr>
        <p:spPr>
          <a:xfrm>
            <a:off x="1387951" y="1785915"/>
            <a:ext cx="1601768" cy="272173"/>
          </a:xfrm>
          <a:prstGeom prst="wedgeRectCallout">
            <a:avLst>
              <a:gd name="adj1" fmla="val 36367"/>
              <a:gd name="adj2" fmla="val 109483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포탈 이미지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1C5A13E-F37B-4A45-8B02-13EC81C01120}"/>
              </a:ext>
            </a:extLst>
          </p:cNvPr>
          <p:cNvSpPr txBox="1"/>
          <p:nvPr/>
        </p:nvSpPr>
        <p:spPr>
          <a:xfrm>
            <a:off x="4523950" y="4814742"/>
            <a:ext cx="36391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http://www.no1.com/HtmlSite/smarts4j_n/customizing/publish/</a:t>
            </a:r>
            <a:endParaRPr lang="ko-KR" altLang="en-US" sz="8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8CE129E-8481-4A7E-9DD9-0A15553226C0}"/>
              </a:ext>
            </a:extLst>
          </p:cNvPr>
          <p:cNvSpPr/>
          <p:nvPr/>
        </p:nvSpPr>
        <p:spPr>
          <a:xfrm>
            <a:off x="4360209" y="4850127"/>
            <a:ext cx="137869" cy="143504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3468663-855D-488B-A3B1-EFE73815332D}"/>
              </a:ext>
            </a:extLst>
          </p:cNvPr>
          <p:cNvSpPr txBox="1"/>
          <p:nvPr/>
        </p:nvSpPr>
        <p:spPr>
          <a:xfrm>
            <a:off x="4276436" y="4305582"/>
            <a:ext cx="36391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T:\UX-Design-Team\00 Backup\</a:t>
            </a:r>
            <a:r>
              <a:rPr lang="ko-KR" altLang="en-US" sz="800" dirty="0" err="1"/>
              <a:t>이하랑</a:t>
            </a:r>
            <a:r>
              <a:rPr lang="en-US" altLang="ko-KR" sz="800" dirty="0"/>
              <a:t>\02_</a:t>
            </a:r>
            <a:r>
              <a:rPr lang="ko-KR" altLang="en-US" sz="800" dirty="0"/>
              <a:t>프로젝트</a:t>
            </a:r>
            <a:r>
              <a:rPr lang="en-US" altLang="ko-KR" sz="800" dirty="0"/>
              <a:t>\2022\</a:t>
            </a:r>
            <a:r>
              <a:rPr lang="ko-KR" altLang="en-US" sz="800" dirty="0" err="1"/>
              <a:t>롯데캐피탈</a:t>
            </a:r>
            <a:endParaRPr lang="ko-KR" altLang="en-US" sz="80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9C886A3-D5EC-44A5-B10A-07F8517B7934}"/>
              </a:ext>
            </a:extLst>
          </p:cNvPr>
          <p:cNvSpPr/>
          <p:nvPr/>
        </p:nvSpPr>
        <p:spPr>
          <a:xfrm>
            <a:off x="4362728" y="4105044"/>
            <a:ext cx="137869" cy="143504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말풍선: 사각형 86">
            <a:extLst>
              <a:ext uri="{FF2B5EF4-FFF2-40B4-BE49-F238E27FC236}">
                <a16:creationId xmlns:a16="http://schemas.microsoft.com/office/drawing/2014/main" id="{D92A57BD-B2F2-49CA-AD61-27C14B91F1BC}"/>
              </a:ext>
            </a:extLst>
          </p:cNvPr>
          <p:cNvSpPr/>
          <p:nvPr/>
        </p:nvSpPr>
        <p:spPr>
          <a:xfrm>
            <a:off x="3699561" y="3568346"/>
            <a:ext cx="1032345" cy="415420"/>
          </a:xfrm>
          <a:prstGeom prst="wedgeRectCallout">
            <a:avLst>
              <a:gd name="adj1" fmla="val 14455"/>
              <a:gd name="adj2" fmla="val 9563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이슈 있는 경우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 표시 아이콘 </a:t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ex. (?)</a:t>
            </a:r>
            <a:r>
              <a:rPr lang="ko-KR" altLang="en-US" sz="800" dirty="0">
                <a:solidFill>
                  <a:schemeClr val="tx1"/>
                </a:solidFill>
              </a:rPr>
              <a:t>아이콘</a:t>
            </a:r>
          </a:p>
        </p:txBody>
      </p:sp>
      <p:sp>
        <p:nvSpPr>
          <p:cNvPr id="91" name="말풍선: 사각형 90">
            <a:extLst>
              <a:ext uri="{FF2B5EF4-FFF2-40B4-BE49-F238E27FC236}">
                <a16:creationId xmlns:a16="http://schemas.microsoft.com/office/drawing/2014/main" id="{B005E2FC-0913-409B-8D77-A4388C00E32C}"/>
              </a:ext>
            </a:extLst>
          </p:cNvPr>
          <p:cNvSpPr/>
          <p:nvPr/>
        </p:nvSpPr>
        <p:spPr>
          <a:xfrm>
            <a:off x="4735970" y="3582273"/>
            <a:ext cx="1032345" cy="408144"/>
          </a:xfrm>
          <a:prstGeom prst="wedgeRectCallout">
            <a:avLst>
              <a:gd name="adj1" fmla="val -74956"/>
              <a:gd name="adj2" fmla="val 971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아이콘 </a:t>
            </a:r>
            <a:r>
              <a:rPr lang="ko-KR" altLang="en-US" sz="800" dirty="0" err="1">
                <a:solidFill>
                  <a:schemeClr val="tx1"/>
                </a:solidFill>
              </a:rPr>
              <a:t>클릭시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Detail-03 </a:t>
            </a:r>
            <a:r>
              <a:rPr lang="ko-KR" altLang="en-US" sz="800" dirty="0">
                <a:solidFill>
                  <a:schemeClr val="tx1"/>
                </a:solidFill>
              </a:rPr>
              <a:t>이동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F10740-D122-4381-B5EA-4F4E52C82A0A}"/>
              </a:ext>
            </a:extLst>
          </p:cNvPr>
          <p:cNvSpPr/>
          <p:nvPr/>
        </p:nvSpPr>
        <p:spPr>
          <a:xfrm>
            <a:off x="7992041" y="1657499"/>
            <a:ext cx="52398" cy="305967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C00964-D016-4548-8F43-410F3FD8DC60}"/>
              </a:ext>
            </a:extLst>
          </p:cNvPr>
          <p:cNvSpPr/>
          <p:nvPr/>
        </p:nvSpPr>
        <p:spPr>
          <a:xfrm>
            <a:off x="3517900" y="1611444"/>
            <a:ext cx="4563200" cy="42687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말풍선: 사각형 92">
            <a:extLst>
              <a:ext uri="{FF2B5EF4-FFF2-40B4-BE49-F238E27FC236}">
                <a16:creationId xmlns:a16="http://schemas.microsoft.com/office/drawing/2014/main" id="{07D4DBD2-2B3B-4242-AEDD-8C065FAEF279}"/>
              </a:ext>
            </a:extLst>
          </p:cNvPr>
          <p:cNvSpPr/>
          <p:nvPr/>
        </p:nvSpPr>
        <p:spPr>
          <a:xfrm>
            <a:off x="6635750" y="1748430"/>
            <a:ext cx="837643" cy="188745"/>
          </a:xfrm>
          <a:prstGeom prst="wedgeRectCallout">
            <a:avLst>
              <a:gd name="adj1" fmla="val 16814"/>
              <a:gd name="adj2" fmla="val -80511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스크롤 영역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92" name="말풍선: 사각형 91">
            <a:extLst>
              <a:ext uri="{FF2B5EF4-FFF2-40B4-BE49-F238E27FC236}">
                <a16:creationId xmlns:a16="http://schemas.microsoft.com/office/drawing/2014/main" id="{42F866EE-13ED-4778-8EC4-592190EE5AB8}"/>
              </a:ext>
            </a:extLst>
          </p:cNvPr>
          <p:cNvSpPr/>
          <p:nvPr/>
        </p:nvSpPr>
        <p:spPr>
          <a:xfrm>
            <a:off x="6441049" y="3298737"/>
            <a:ext cx="1032345" cy="408144"/>
          </a:xfrm>
          <a:prstGeom prst="wedgeRectCallout">
            <a:avLst>
              <a:gd name="adj1" fmla="val 104774"/>
              <a:gd name="adj2" fmla="val 5795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</a:t>
            </a:r>
            <a:r>
              <a:rPr lang="ko-KR" altLang="en-US" sz="800" dirty="0" err="1">
                <a:solidFill>
                  <a:schemeClr val="tx1"/>
                </a:solidFill>
              </a:rPr>
              <a:t>많을시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ko-KR" altLang="en-US" sz="800" dirty="0">
                <a:solidFill>
                  <a:schemeClr val="tx1"/>
                </a:solidFill>
              </a:rPr>
              <a:t>스크롤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72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2808-3646-4D4E-AECE-8DEAA69D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모던 웹의 이해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71058-6010-47E0-BB5A-EFCD9CAD99E1}"/>
              </a:ext>
            </a:extLst>
          </p:cNvPr>
          <p:cNvSpPr txBox="1"/>
          <p:nvPr/>
        </p:nvSpPr>
        <p:spPr>
          <a:xfrm>
            <a:off x="1474453" y="2234157"/>
            <a:ext cx="6018027" cy="4488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브라우저의 주요 기능은 사용자가 자원을 서버에 요청하고 </a:t>
            </a:r>
            <a:br>
              <a:rPr lang="en-US" altLang="ko-KR" sz="1200" dirty="0"/>
            </a:br>
            <a:r>
              <a:rPr lang="ko-KR" altLang="en-US" sz="1200" dirty="0"/>
              <a:t>요청한 자원을 브라우저에 표시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웹 브라우저에 </a:t>
            </a:r>
            <a:r>
              <a:rPr lang="en-US" altLang="ko-KR" sz="1200" dirty="0"/>
              <a:t>URL</a:t>
            </a:r>
            <a:r>
              <a:rPr lang="ko-KR" altLang="en-US" sz="1200" dirty="0"/>
              <a:t>을 입력하면 웹 서버라 불리는 프로그램이 </a:t>
            </a:r>
            <a:br>
              <a:rPr lang="en-US" altLang="ko-KR" sz="1200" dirty="0"/>
            </a:br>
            <a:r>
              <a:rPr lang="ko-KR" altLang="en-US" sz="1200" dirty="0"/>
              <a:t>웹 브라우저에 웹 페이지를 제공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일반적으로 네트워크 프로그램에서 요청하는 쪽을 클라이언트</a:t>
            </a:r>
            <a:r>
              <a:rPr lang="en-US" altLang="ko-KR" sz="1200" dirty="0"/>
              <a:t>(Client)</a:t>
            </a:r>
            <a:r>
              <a:rPr lang="ko-KR" altLang="en-US" sz="1200" dirty="0"/>
              <a:t> </a:t>
            </a:r>
            <a:br>
              <a:rPr lang="en-US" altLang="ko-KR" sz="1200" dirty="0"/>
            </a:br>
            <a:r>
              <a:rPr lang="ko-KR" altLang="en-US" sz="1200" dirty="0"/>
              <a:t>요청을 받아 알맞은 기능이나 데이터를 제공하는 쪽을 서버</a:t>
            </a:r>
            <a:r>
              <a:rPr lang="en-US" altLang="ko-KR" sz="1200" dirty="0"/>
              <a:t>(Server) </a:t>
            </a:r>
            <a:r>
              <a:rPr lang="ko-KR" altLang="en-US" sz="1200" dirty="0"/>
              <a:t>라고 부른다 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일반적인 웹 브라우저는 </a:t>
            </a:r>
            <a:r>
              <a:rPr lang="en-US" altLang="ko-KR" sz="1200" dirty="0"/>
              <a:t>html, </a:t>
            </a:r>
            <a:r>
              <a:rPr lang="en-US" altLang="ko-KR" sz="1200" dirty="0" err="1"/>
              <a:t>js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css</a:t>
            </a:r>
            <a:r>
              <a:rPr lang="ko-KR" altLang="en-US" sz="1200" dirty="0"/>
              <a:t>를 바탕으로 화면을 그려준다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Html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페이지의 구조에 관여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/>
              <a:t>Css</a:t>
            </a:r>
            <a:endParaRPr lang="en-US" altLang="ko-KR" sz="1200" dirty="0"/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페이지의 레이아웃과 디자인 요소에 관여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Js 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프로토타입 기반의 프로그래밍 언어</a:t>
            </a:r>
            <a:r>
              <a:rPr lang="en-US" altLang="ko-KR" sz="1200" dirty="0"/>
              <a:t> (</a:t>
            </a:r>
            <a:r>
              <a:rPr lang="ko-KR" altLang="en-US" sz="1200" dirty="0"/>
              <a:t>스크립트 언어</a:t>
            </a:r>
            <a:r>
              <a:rPr lang="en-US" altLang="ko-KR" sz="1200" dirty="0"/>
              <a:t>) 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대부분의 브라우저에 인터프리터가 내장되어 있음</a:t>
            </a:r>
            <a:endParaRPr lang="en-US" altLang="ko-KR" sz="1200" dirty="0"/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웹페이지 동작에 관여한다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560809-FB02-40AB-9758-F17436E45975}"/>
              </a:ext>
            </a:extLst>
          </p:cNvPr>
          <p:cNvSpPr txBox="1"/>
          <p:nvPr/>
        </p:nvSpPr>
        <p:spPr>
          <a:xfrm>
            <a:off x="7996335" y="972048"/>
            <a:ext cx="3544933" cy="3323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❓ 스크립트 언어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ko-KR" altLang="en-US" sz="1050" dirty="0"/>
              <a:t>스크립트</a:t>
            </a:r>
            <a:r>
              <a:rPr lang="en-US" altLang="ko-KR" sz="1050" dirty="0"/>
              <a:t>(Script) </a:t>
            </a:r>
            <a:r>
              <a:rPr lang="ko-KR" altLang="en-US" sz="1050" dirty="0" err="1"/>
              <a:t>언어란</a:t>
            </a:r>
            <a:r>
              <a:rPr lang="ko-KR" altLang="en-US" sz="1050" dirty="0"/>
              <a:t> 소스 코드를 컴파일</a:t>
            </a:r>
            <a:r>
              <a:rPr lang="en-US" altLang="ko-KR" sz="1050" dirty="0"/>
              <a:t>(Compile)</a:t>
            </a:r>
            <a:r>
              <a:rPr lang="ko-KR" altLang="en-US" sz="1050" dirty="0"/>
              <a:t>하지 않고도 실행할 수 있는 프로그래밍 언어를 말합니다</a:t>
            </a:r>
            <a:r>
              <a:rPr lang="en-US" altLang="ko-KR" sz="1050" dirty="0"/>
              <a:t>. </a:t>
            </a:r>
          </a:p>
          <a:p>
            <a:endParaRPr lang="en-US" altLang="ko-K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장점 </a:t>
            </a:r>
            <a:r>
              <a:rPr lang="en-US" altLang="ko-KR" sz="1050" dirty="0"/>
              <a:t>: </a:t>
            </a:r>
            <a:r>
              <a:rPr lang="ko-KR" altLang="en-US" sz="1050" dirty="0"/>
              <a:t>컴파일 과정이 없기 때문에 바로 실행하여 결과를 확인 할 수 있음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단점 </a:t>
            </a:r>
            <a:r>
              <a:rPr lang="en-US" altLang="ko-KR" sz="1050" dirty="0"/>
              <a:t>: </a:t>
            </a:r>
            <a:r>
              <a:rPr lang="ko-KR" altLang="en-US" sz="1050" dirty="0"/>
              <a:t>내장된 번역기</a:t>
            </a:r>
            <a:r>
              <a:rPr lang="en-US" altLang="ko-KR" sz="1050" dirty="0"/>
              <a:t>(</a:t>
            </a:r>
            <a:r>
              <a:rPr lang="ko-KR" altLang="en-US" sz="1050" dirty="0"/>
              <a:t>인터프리터</a:t>
            </a:r>
            <a:r>
              <a:rPr lang="en-US" altLang="ko-KR" sz="1050" dirty="0"/>
              <a:t>)</a:t>
            </a:r>
            <a:r>
              <a:rPr lang="ko-KR" altLang="en-US" sz="1050" dirty="0"/>
              <a:t>에 의해 번역되므로 실행 속도가 조금 느리다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r>
              <a:rPr lang="ko-KR" altLang="en-US" sz="1050" b="1" dirty="0"/>
              <a:t>서버 사이드 스크립트</a:t>
            </a:r>
            <a:r>
              <a:rPr lang="en-US" altLang="ko-KR" sz="1050" b="1" dirty="0"/>
              <a:t>(server-side-script) </a:t>
            </a:r>
            <a:br>
              <a:rPr lang="en-US" altLang="ko-KR" sz="1050" dirty="0"/>
            </a:br>
            <a:r>
              <a:rPr lang="ko-KR" altLang="en-US" sz="1050" dirty="0"/>
              <a:t>해당 소스의 실행 결과를 확인하기 위해 웹서버를 거쳐야 하는 스크립트를 말하며</a:t>
            </a:r>
            <a:r>
              <a:rPr lang="en-US" altLang="ko-KR" sz="1050" dirty="0"/>
              <a:t>, ASP, PHP, JSP, PYTHON, PERL, RUBY </a:t>
            </a:r>
            <a:r>
              <a:rPr lang="ko-KR" altLang="en-US" sz="1050" dirty="0"/>
              <a:t>등이 있다</a:t>
            </a:r>
            <a:r>
              <a:rPr lang="en-US" altLang="ko-KR" sz="1050" dirty="0"/>
              <a:t>.</a:t>
            </a:r>
            <a:br>
              <a:rPr lang="en-US" altLang="ko-KR" sz="1050" dirty="0"/>
            </a:br>
            <a:endParaRPr lang="en-US" altLang="ko-KR" sz="1050" dirty="0"/>
          </a:p>
          <a:p>
            <a:r>
              <a:rPr lang="ko-KR" altLang="en-US" sz="1050" b="1" dirty="0"/>
              <a:t>클라이언트 사이드 스크립트</a:t>
            </a:r>
            <a:r>
              <a:rPr lang="en-US" altLang="ko-KR" sz="1050" b="1" dirty="0"/>
              <a:t>(client-side-script) </a:t>
            </a:r>
            <a:br>
              <a:rPr lang="en-US" altLang="ko-KR" sz="1050" dirty="0"/>
            </a:br>
            <a:r>
              <a:rPr lang="ko-KR" altLang="en-US" sz="1050" dirty="0"/>
              <a:t>내장된 번역기</a:t>
            </a:r>
            <a:r>
              <a:rPr lang="en-US" altLang="ko-KR" sz="1050" dirty="0"/>
              <a:t>(</a:t>
            </a:r>
            <a:r>
              <a:rPr lang="ko-KR" altLang="en-US" sz="1050" dirty="0"/>
              <a:t>인터넷 </a:t>
            </a:r>
            <a:r>
              <a:rPr lang="ko-KR" altLang="en-US" sz="1050" dirty="0" err="1"/>
              <a:t>익스플로러등</a:t>
            </a:r>
            <a:r>
              <a:rPr lang="en-US" altLang="ko-KR" sz="1050" dirty="0"/>
              <a:t>)</a:t>
            </a:r>
            <a:r>
              <a:rPr lang="ko-KR" altLang="en-US" sz="1050" dirty="0"/>
              <a:t>에 의해 실행되는 스크립트로 서버를 거치지 않고 </a:t>
            </a:r>
            <a:r>
              <a:rPr lang="ko-KR" altLang="en-US" sz="1050" dirty="0" err="1"/>
              <a:t>사용자쪽</a:t>
            </a:r>
            <a:r>
              <a:rPr lang="en-US" altLang="ko-KR" sz="1050" dirty="0"/>
              <a:t>(</a:t>
            </a:r>
            <a:r>
              <a:rPr lang="ko-KR" altLang="en-US" sz="1050" dirty="0"/>
              <a:t>웹서버에 접속한</a:t>
            </a:r>
            <a:r>
              <a:rPr lang="en-US" altLang="ko-KR" sz="1050" dirty="0"/>
              <a:t>PC)</a:t>
            </a:r>
            <a:r>
              <a:rPr lang="ko-KR" altLang="en-US" sz="1050" dirty="0"/>
              <a:t>에서 처리되는 스크립트를 말하며</a:t>
            </a:r>
            <a:r>
              <a:rPr lang="en-US" altLang="ko-KR" sz="1050" dirty="0"/>
              <a:t>, **JavaScript**, VBScript, JScript</a:t>
            </a:r>
            <a:r>
              <a:rPr lang="ko-KR" altLang="en-US" sz="1050" dirty="0"/>
              <a:t>등이 있다</a:t>
            </a:r>
            <a:r>
              <a:rPr lang="en-US" altLang="ko-KR" sz="1050" dirty="0"/>
              <a:t>.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8078A7-7D34-4104-92CD-637270F151A3}"/>
              </a:ext>
            </a:extLst>
          </p:cNvPr>
          <p:cNvSpPr txBox="1"/>
          <p:nvPr/>
        </p:nvSpPr>
        <p:spPr>
          <a:xfrm>
            <a:off x="7996335" y="4422269"/>
            <a:ext cx="3544933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❓ 컴파일러</a:t>
            </a:r>
            <a:r>
              <a:rPr lang="en-US" altLang="ko-KR" sz="1050" b="1" dirty="0"/>
              <a:t>? </a:t>
            </a:r>
            <a:r>
              <a:rPr lang="ko-KR" altLang="en-US" sz="1050" b="1" dirty="0"/>
              <a:t>인터프리터</a:t>
            </a:r>
            <a:r>
              <a:rPr lang="en-US" altLang="ko-KR" sz="1050" b="1" dirty="0"/>
              <a:t>? </a:t>
            </a:r>
          </a:p>
          <a:p>
            <a:endParaRPr lang="en-US" altLang="ko-KR" sz="1050" b="1" dirty="0"/>
          </a:p>
          <a:p>
            <a:r>
              <a:rPr lang="ko-KR" altLang="en-US" sz="1050" dirty="0"/>
              <a:t>두가지 모두 코드를 컴퓨터가 이해할 수 있는 언어로 변경하는 프로그램으로 인터프리터는 코드를 한 </a:t>
            </a:r>
            <a:r>
              <a:rPr lang="ko-KR" altLang="en-US" sz="1050" dirty="0" err="1"/>
              <a:t>줄씩</a:t>
            </a:r>
            <a:r>
              <a:rPr lang="ko-KR" altLang="en-US" sz="1050" dirty="0"/>
              <a:t> 읽어 내려가며 실행</a:t>
            </a:r>
            <a:r>
              <a:rPr lang="en-US" altLang="ko-KR" sz="1050" dirty="0"/>
              <a:t>(</a:t>
            </a:r>
            <a:r>
              <a:rPr lang="ko-KR" altLang="en-US" sz="1050" dirty="0"/>
              <a:t>번역</a:t>
            </a:r>
            <a:r>
              <a:rPr lang="en-US" altLang="ko-KR" sz="1050" dirty="0"/>
              <a:t>)</a:t>
            </a:r>
            <a:r>
              <a:rPr lang="ko-KR" altLang="en-US" sz="1050" dirty="0"/>
              <a:t>하는 프로그램이고</a:t>
            </a:r>
            <a:r>
              <a:rPr lang="en-US" altLang="ko-KR" sz="1050" dirty="0"/>
              <a:t>, </a:t>
            </a:r>
            <a:r>
              <a:rPr lang="ko-KR" altLang="en-US" sz="1050" dirty="0"/>
              <a:t>컴파일러는 한번에 모든 언어를 변경해준다</a:t>
            </a:r>
            <a:r>
              <a:rPr lang="en-US" altLang="ko-KR" sz="1050" dirty="0"/>
              <a:t>. </a:t>
            </a:r>
            <a:endParaRPr lang="ko-KR" altLang="en-US" sz="105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EDA1BF-4BFC-45B1-8F8C-3BC9D4D04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977" y="762959"/>
            <a:ext cx="3181521" cy="136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64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B886F3F-8256-4DCC-98B5-833A6F0B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코비폴리오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1CAF11-0294-4BC1-B418-E5D89BB59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2023/04/14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97F55F-AD22-4503-BFFB-1887E2A363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Detail-03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962377-D54E-409F-A1DA-811DB29182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9674" y="443535"/>
            <a:ext cx="2641831" cy="202750"/>
          </a:xfrm>
        </p:spPr>
        <p:txBody>
          <a:bodyPr/>
          <a:lstStyle/>
          <a:p>
            <a:r>
              <a:rPr lang="ko-KR" altLang="en-US" dirty="0"/>
              <a:t>상세페이지</a:t>
            </a:r>
            <a:r>
              <a:rPr lang="en-US" altLang="ko-KR" dirty="0"/>
              <a:t>- </a:t>
            </a:r>
            <a:r>
              <a:rPr lang="ko-KR" altLang="en-US" dirty="0"/>
              <a:t>추가 정보 </a:t>
            </a:r>
            <a:r>
              <a:rPr lang="ko-KR" altLang="en-US" dirty="0" err="1"/>
              <a:t>확인시</a:t>
            </a:r>
            <a:r>
              <a:rPr lang="ko-KR" alt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14ECEC1-CBB0-4E9E-BB75-F285F49779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1D344C9-F574-4A2E-8B30-828DD767580A}"/>
              </a:ext>
            </a:extLst>
          </p:cNvPr>
          <p:cNvGrpSpPr/>
          <p:nvPr/>
        </p:nvGrpSpPr>
        <p:grpSpPr>
          <a:xfrm>
            <a:off x="339724" y="1087436"/>
            <a:ext cx="8461375" cy="5016207"/>
            <a:chOff x="339724" y="1087436"/>
            <a:chExt cx="8461375" cy="501620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857FDA2-AD42-4F17-95C2-94FC662D8409}"/>
                </a:ext>
              </a:extLst>
            </p:cNvPr>
            <p:cNvSpPr/>
            <p:nvPr/>
          </p:nvSpPr>
          <p:spPr>
            <a:xfrm>
              <a:off x="589214" y="1124864"/>
              <a:ext cx="1198485" cy="31071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966E986-7006-4CE3-9A06-9EF18ECA84F1}"/>
                </a:ext>
              </a:extLst>
            </p:cNvPr>
            <p:cNvSpPr/>
            <p:nvPr/>
          </p:nvSpPr>
          <p:spPr>
            <a:xfrm>
              <a:off x="2580693" y="1087436"/>
              <a:ext cx="5982282" cy="3986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코비전의 프로젝트 검색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B290D4-3B9A-40AD-A691-34AA0C5A7047}"/>
                </a:ext>
              </a:extLst>
            </p:cNvPr>
            <p:cNvSpPr/>
            <p:nvPr/>
          </p:nvSpPr>
          <p:spPr>
            <a:xfrm>
              <a:off x="2742722" y="1167189"/>
              <a:ext cx="217190" cy="226067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957B78F-5B0A-40D1-ABBD-CA083ED69AEA}"/>
                </a:ext>
              </a:extLst>
            </p:cNvPr>
            <p:cNvGrpSpPr/>
            <p:nvPr/>
          </p:nvGrpSpPr>
          <p:grpSpPr>
            <a:xfrm>
              <a:off x="501336" y="3832195"/>
              <a:ext cx="1430631" cy="1295557"/>
              <a:chOff x="370460" y="2521309"/>
              <a:chExt cx="1430631" cy="1295557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33D794B-195E-489C-B2BA-768E719F2A12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BDF31E-EBD7-47CB-A5F7-EE9ABC801BBB}"/>
                  </a:ext>
                </a:extLst>
              </p:cNvPr>
              <p:cNvSpPr txBox="1"/>
              <p:nvPr/>
            </p:nvSpPr>
            <p:spPr>
              <a:xfrm>
                <a:off x="370460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16B2E-E47E-4140-B8AD-AF3BAB8992A4}"/>
                  </a:ext>
                </a:extLst>
              </p:cNvPr>
              <p:cNvSpPr txBox="1"/>
              <p:nvPr/>
            </p:nvSpPr>
            <p:spPr>
              <a:xfrm>
                <a:off x="1187383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2023.04.11</a:t>
                </a:r>
                <a:endParaRPr lang="ko-KR" altLang="en-US" sz="600" b="1" dirty="0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BA1F767-7254-424D-81DF-7A6255E02276}"/>
                </a:ext>
              </a:extLst>
            </p:cNvPr>
            <p:cNvGrpSpPr/>
            <p:nvPr/>
          </p:nvGrpSpPr>
          <p:grpSpPr>
            <a:xfrm>
              <a:off x="2176421" y="3832195"/>
              <a:ext cx="1430631" cy="1295557"/>
              <a:chOff x="370460" y="2521309"/>
              <a:chExt cx="1430631" cy="129555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D9CD0DD-4D81-4983-88C9-04DC46FE2545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8BA0E1-98FB-49EE-B58A-80757F620260}"/>
                  </a:ext>
                </a:extLst>
              </p:cNvPr>
              <p:cNvSpPr txBox="1"/>
              <p:nvPr/>
            </p:nvSpPr>
            <p:spPr>
              <a:xfrm>
                <a:off x="370460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21AF1-60F4-463F-96B0-DE48D0109009}"/>
                  </a:ext>
                </a:extLst>
              </p:cNvPr>
              <p:cNvSpPr txBox="1"/>
              <p:nvPr/>
            </p:nvSpPr>
            <p:spPr>
              <a:xfrm>
                <a:off x="1187383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2023.04.11</a:t>
                </a:r>
                <a:endParaRPr lang="ko-KR" altLang="en-US" sz="600" b="1" dirty="0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F4513D5-721E-40F1-8BC3-D189191B6CD7}"/>
                </a:ext>
              </a:extLst>
            </p:cNvPr>
            <p:cNvGrpSpPr/>
            <p:nvPr/>
          </p:nvGrpSpPr>
          <p:grpSpPr>
            <a:xfrm>
              <a:off x="3851506" y="3832195"/>
              <a:ext cx="1430631" cy="1295557"/>
              <a:chOff x="370460" y="2521309"/>
              <a:chExt cx="1430631" cy="1295557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B7E5035-7EEB-4C71-9C41-0043F2C60AB3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3CC3F3-D37E-4D62-8377-E325A78B1828}"/>
                  </a:ext>
                </a:extLst>
              </p:cNvPr>
              <p:cNvSpPr txBox="1"/>
              <p:nvPr/>
            </p:nvSpPr>
            <p:spPr>
              <a:xfrm>
                <a:off x="370460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094FF7-F5E8-4A19-9A2E-F42D831CBE43}"/>
                  </a:ext>
                </a:extLst>
              </p:cNvPr>
              <p:cNvSpPr txBox="1"/>
              <p:nvPr/>
            </p:nvSpPr>
            <p:spPr>
              <a:xfrm>
                <a:off x="1187383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2023.04.11</a:t>
                </a:r>
                <a:endParaRPr lang="ko-KR" altLang="en-US" sz="600" b="1" dirty="0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7454BAE-BC14-4ADC-B93B-8F86092567B6}"/>
                </a:ext>
              </a:extLst>
            </p:cNvPr>
            <p:cNvGrpSpPr/>
            <p:nvPr/>
          </p:nvGrpSpPr>
          <p:grpSpPr>
            <a:xfrm>
              <a:off x="5526591" y="3832195"/>
              <a:ext cx="1430631" cy="1295557"/>
              <a:chOff x="370460" y="2521309"/>
              <a:chExt cx="1430631" cy="129555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7445CD6-9E89-454F-ABAB-7EC5B6CBE35B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377854-2783-425D-AAA5-3CDE2995F0A2}"/>
                  </a:ext>
                </a:extLst>
              </p:cNvPr>
              <p:cNvSpPr txBox="1"/>
              <p:nvPr/>
            </p:nvSpPr>
            <p:spPr>
              <a:xfrm>
                <a:off x="370460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BE3D27-D486-4872-8BED-352C117088D7}"/>
                  </a:ext>
                </a:extLst>
              </p:cNvPr>
              <p:cNvSpPr txBox="1"/>
              <p:nvPr/>
            </p:nvSpPr>
            <p:spPr>
              <a:xfrm>
                <a:off x="1187383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2023.04.11</a:t>
                </a:r>
                <a:endParaRPr lang="ko-KR" altLang="en-US" sz="600" b="1" dirty="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9E9DDAA-986F-4C98-993C-1369D5556548}"/>
                </a:ext>
              </a:extLst>
            </p:cNvPr>
            <p:cNvGrpSpPr/>
            <p:nvPr/>
          </p:nvGrpSpPr>
          <p:grpSpPr>
            <a:xfrm>
              <a:off x="7201675" y="3832195"/>
              <a:ext cx="1430631" cy="1295557"/>
              <a:chOff x="370460" y="2521309"/>
              <a:chExt cx="1430631" cy="1295557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433B144-A27A-4E97-915A-1E4777B3FAED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32857B-44D6-4DEB-9951-7BD57BB2C9FD}"/>
                  </a:ext>
                </a:extLst>
              </p:cNvPr>
              <p:cNvSpPr txBox="1"/>
              <p:nvPr/>
            </p:nvSpPr>
            <p:spPr>
              <a:xfrm>
                <a:off x="370460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12A716-615C-40AA-9F53-1A51AA3BC052}"/>
                  </a:ext>
                </a:extLst>
              </p:cNvPr>
              <p:cNvSpPr txBox="1"/>
              <p:nvPr/>
            </p:nvSpPr>
            <p:spPr>
              <a:xfrm>
                <a:off x="1187383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2023.04.11</a:t>
                </a:r>
                <a:endParaRPr lang="ko-KR" altLang="en-US" sz="600" b="1" dirty="0"/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FD9DF9D-7E59-4540-9B43-D86D2A1F3E72}"/>
                </a:ext>
              </a:extLst>
            </p:cNvPr>
            <p:cNvSpPr/>
            <p:nvPr/>
          </p:nvSpPr>
          <p:spPr>
            <a:xfrm>
              <a:off x="339724" y="1675706"/>
              <a:ext cx="8461375" cy="12973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1CCEC0-C121-4CFA-A1AB-F245A1FC5531}"/>
                </a:ext>
              </a:extLst>
            </p:cNvPr>
            <p:cNvSpPr txBox="1"/>
            <p:nvPr/>
          </p:nvSpPr>
          <p:spPr>
            <a:xfrm>
              <a:off x="1704571" y="3226001"/>
              <a:ext cx="56373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/>
                <a:t>코비젼의</a:t>
              </a:r>
              <a:r>
                <a:rPr lang="ko-KR" altLang="en-US" sz="1200" b="1" dirty="0"/>
                <a:t> 솔루션을 경험한 수많은 기업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1E6ED1-250C-46CC-98CC-D213D8AE4DD0}"/>
                </a:ext>
              </a:extLst>
            </p:cNvPr>
            <p:cNvSpPr txBox="1"/>
            <p:nvPr/>
          </p:nvSpPr>
          <p:spPr>
            <a:xfrm>
              <a:off x="685342" y="1938992"/>
              <a:ext cx="4549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업무 환경을 고려한 맞춤형 협업 플랫폼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82B81E-FD27-41D6-B4F5-3CB21FB5519F}"/>
                </a:ext>
              </a:extLst>
            </p:cNvPr>
            <p:cNvSpPr txBox="1"/>
            <p:nvPr/>
          </p:nvSpPr>
          <p:spPr>
            <a:xfrm>
              <a:off x="685342" y="2340362"/>
              <a:ext cx="4549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>
                  <a:solidFill>
                    <a:schemeClr val="bg1"/>
                  </a:solidFill>
                </a:rPr>
                <a:t>코비젼</a:t>
              </a:r>
              <a:r>
                <a:rPr lang="ko-KR" altLang="en-US" sz="900" dirty="0">
                  <a:solidFill>
                    <a:schemeClr val="bg1"/>
                  </a:solidFill>
                </a:rPr>
                <a:t> 그룹웨어는 고객의 업무 환경에 대한 철저한 분석을 바탕으로</a:t>
              </a:r>
            </a:p>
            <a:p>
              <a:r>
                <a:rPr lang="ko-KR" altLang="en-US" sz="900" dirty="0">
                  <a:solidFill>
                    <a:schemeClr val="bg1"/>
                  </a:solidFill>
                </a:rPr>
                <a:t>협업을 위한 최상의 서비스를 제공합니다</a:t>
              </a:r>
              <a:r>
                <a:rPr lang="en-US" altLang="ko-KR" sz="9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D6E4E8E-8A40-456C-A48E-613F7557EE65}"/>
                </a:ext>
              </a:extLst>
            </p:cNvPr>
            <p:cNvSpPr/>
            <p:nvPr/>
          </p:nvSpPr>
          <p:spPr>
            <a:xfrm>
              <a:off x="8465403" y="2729868"/>
              <a:ext cx="157163" cy="163587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407954-9311-45BC-ACEB-1F224FBC831E}"/>
                </a:ext>
              </a:extLst>
            </p:cNvPr>
            <p:cNvSpPr/>
            <p:nvPr/>
          </p:nvSpPr>
          <p:spPr>
            <a:xfrm>
              <a:off x="539518" y="5493645"/>
              <a:ext cx="1392449" cy="60999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CA429B0-4F41-4DEC-BA5B-DACE6E200D44}"/>
                </a:ext>
              </a:extLst>
            </p:cNvPr>
            <p:cNvSpPr/>
            <p:nvPr/>
          </p:nvSpPr>
          <p:spPr>
            <a:xfrm>
              <a:off x="2214603" y="5493645"/>
              <a:ext cx="1392449" cy="60999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F3EFD64-CFD7-48FA-87F2-90F3B38C693B}"/>
                </a:ext>
              </a:extLst>
            </p:cNvPr>
            <p:cNvSpPr/>
            <p:nvPr/>
          </p:nvSpPr>
          <p:spPr>
            <a:xfrm>
              <a:off x="3889688" y="5493645"/>
              <a:ext cx="1392449" cy="60999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264D3F2-1733-4FB6-A0CD-C89814DF42CD}"/>
                </a:ext>
              </a:extLst>
            </p:cNvPr>
            <p:cNvSpPr/>
            <p:nvPr/>
          </p:nvSpPr>
          <p:spPr>
            <a:xfrm>
              <a:off x="5564773" y="5493645"/>
              <a:ext cx="1392449" cy="60999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820BE11-44A7-4508-A459-E5B2E8EAA9AF}"/>
                </a:ext>
              </a:extLst>
            </p:cNvPr>
            <p:cNvSpPr/>
            <p:nvPr/>
          </p:nvSpPr>
          <p:spPr>
            <a:xfrm>
              <a:off x="7239857" y="5493645"/>
              <a:ext cx="1392449" cy="60999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8124DE5-AE0F-4A07-AB08-E38DCE95DA0F}"/>
                </a:ext>
              </a:extLst>
            </p:cNvPr>
            <p:cNvSpPr txBox="1"/>
            <p:nvPr/>
          </p:nvSpPr>
          <p:spPr>
            <a:xfrm>
              <a:off x="7504738" y="2709694"/>
              <a:ext cx="10277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</a:t>
              </a:r>
              <a:r>
                <a:rPr lang="ko-KR" altLang="en-US" sz="900" dirty="0">
                  <a:solidFill>
                    <a:schemeClr val="bg1"/>
                  </a:solidFill>
                </a:rPr>
                <a:t>일간 보지 않기 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43" name="사각형: 둥근 대각선 방향 모서리 42">
              <a:extLst>
                <a:ext uri="{FF2B5EF4-FFF2-40B4-BE49-F238E27FC236}">
                  <a16:creationId xmlns:a16="http://schemas.microsoft.com/office/drawing/2014/main" id="{961DABD2-8AFE-423F-A6A8-AC5C7F739B89}"/>
                </a:ext>
              </a:extLst>
            </p:cNvPr>
            <p:cNvSpPr/>
            <p:nvPr/>
          </p:nvSpPr>
          <p:spPr>
            <a:xfrm>
              <a:off x="592198" y="3832195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44" name="사각형: 둥근 대각선 방향 모서리 43">
              <a:extLst>
                <a:ext uri="{FF2B5EF4-FFF2-40B4-BE49-F238E27FC236}">
                  <a16:creationId xmlns:a16="http://schemas.microsoft.com/office/drawing/2014/main" id="{785061AE-41C4-4FA0-8D95-6212350D3B65}"/>
                </a:ext>
              </a:extLst>
            </p:cNvPr>
            <p:cNvSpPr/>
            <p:nvPr/>
          </p:nvSpPr>
          <p:spPr>
            <a:xfrm>
              <a:off x="3984066" y="3832195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EA916566-B27B-49FD-93E2-7A54DE0DAC2B}"/>
              </a:ext>
            </a:extLst>
          </p:cNvPr>
          <p:cNvSpPr/>
          <p:nvPr/>
        </p:nvSpPr>
        <p:spPr>
          <a:xfrm>
            <a:off x="339724" y="914400"/>
            <a:ext cx="8461375" cy="5189243"/>
          </a:xfrm>
          <a:prstGeom prst="flowChartProcess">
            <a:avLst/>
          </a:prstGeom>
          <a:solidFill>
            <a:schemeClr val="tx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순서도: 처리 33">
            <a:extLst>
              <a:ext uri="{FF2B5EF4-FFF2-40B4-BE49-F238E27FC236}">
                <a16:creationId xmlns:a16="http://schemas.microsoft.com/office/drawing/2014/main" id="{F3BEC008-3C34-4CCE-8B5F-780832069D0C}"/>
              </a:ext>
            </a:extLst>
          </p:cNvPr>
          <p:cNvSpPr/>
          <p:nvPr/>
        </p:nvSpPr>
        <p:spPr>
          <a:xfrm>
            <a:off x="905341" y="1090128"/>
            <a:ext cx="7245736" cy="4853472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09A3625-9906-479F-BF9B-7832755F887E}"/>
              </a:ext>
            </a:extLst>
          </p:cNvPr>
          <p:cNvSpPr/>
          <p:nvPr/>
        </p:nvSpPr>
        <p:spPr>
          <a:xfrm>
            <a:off x="1074526" y="1242813"/>
            <a:ext cx="2388525" cy="182314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3A67A2-AB24-4471-96C0-B709C17442C0}"/>
              </a:ext>
            </a:extLst>
          </p:cNvPr>
          <p:cNvSpPr txBox="1"/>
          <p:nvPr/>
        </p:nvSpPr>
        <p:spPr>
          <a:xfrm>
            <a:off x="3606273" y="1242112"/>
            <a:ext cx="397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롯데캐피탈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47C553E-5119-4153-BB08-F3B3D02DC5D3}"/>
              </a:ext>
            </a:extLst>
          </p:cNvPr>
          <p:cNvSpPr/>
          <p:nvPr/>
        </p:nvSpPr>
        <p:spPr>
          <a:xfrm>
            <a:off x="1074526" y="3145688"/>
            <a:ext cx="988868" cy="2265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>
                    <a:lumMod val="65000"/>
                    <a:lumOff val="35000"/>
                  </a:schemeClr>
                </a:solidFill>
              </a:rPr>
              <a:t>예외케이스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B0CDCCF-DB70-451D-8416-D6DE98C12287}"/>
              </a:ext>
            </a:extLst>
          </p:cNvPr>
          <p:cNvSpPr/>
          <p:nvPr/>
        </p:nvSpPr>
        <p:spPr>
          <a:xfrm>
            <a:off x="2129506" y="3154376"/>
            <a:ext cx="721811" cy="2265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사례집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7" name="내용 개체 틀 36">
            <a:extLst>
              <a:ext uri="{FF2B5EF4-FFF2-40B4-BE49-F238E27FC236}">
                <a16:creationId xmlns:a16="http://schemas.microsoft.com/office/drawing/2014/main" id="{41F6914C-B871-4560-8818-B41462A5973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683050" y="2027483"/>
          <a:ext cx="4132332" cy="14664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4441">
                  <a:extLst>
                    <a:ext uri="{9D8B030D-6E8A-4147-A177-3AD203B41FA5}">
                      <a16:colId xmlns:a16="http://schemas.microsoft.com/office/drawing/2014/main" val="169643428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893683365"/>
                    </a:ext>
                  </a:extLst>
                </a:gridCol>
                <a:gridCol w="2319746">
                  <a:extLst>
                    <a:ext uri="{9D8B030D-6E8A-4147-A177-3AD203B41FA5}">
                      <a16:colId xmlns:a16="http://schemas.microsoft.com/office/drawing/2014/main" val="3122660028"/>
                    </a:ext>
                  </a:extLst>
                </a:gridCol>
              </a:tblGrid>
              <a:tr h="12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프로젝트 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CP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88986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디자인 타입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스마트형</a:t>
                      </a:r>
                      <a:r>
                        <a:rPr lang="en-US" altLang="ko-KR" sz="1000" dirty="0"/>
                        <a:t> / Ptype05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321631"/>
                  </a:ext>
                </a:extLst>
              </a:tr>
              <a:tr h="12361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참여자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PM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266324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디자인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이하랑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915840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퍼블리싱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김하랑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831743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2023. 04 ~ 2024. 25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77859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239E6142-F520-40C8-86FB-54C50E6D9A7E}"/>
              </a:ext>
            </a:extLst>
          </p:cNvPr>
          <p:cNvSpPr txBox="1"/>
          <p:nvPr/>
        </p:nvSpPr>
        <p:spPr>
          <a:xfrm>
            <a:off x="3606273" y="1712520"/>
            <a:ext cx="3972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프로젝트 기본 정보</a:t>
            </a:r>
            <a:endParaRPr lang="ko-KR" alt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27FFBC-E6E6-4327-A6B6-85B3A488AD74}"/>
              </a:ext>
            </a:extLst>
          </p:cNvPr>
          <p:cNvSpPr txBox="1"/>
          <p:nvPr/>
        </p:nvSpPr>
        <p:spPr>
          <a:xfrm>
            <a:off x="3606273" y="3752939"/>
            <a:ext cx="3972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최종 파일 경로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C598EE-F75F-4670-AD7B-66C6255F63D8}"/>
              </a:ext>
            </a:extLst>
          </p:cNvPr>
          <p:cNvSpPr txBox="1"/>
          <p:nvPr/>
        </p:nvSpPr>
        <p:spPr>
          <a:xfrm>
            <a:off x="3606273" y="4075625"/>
            <a:ext cx="754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디자인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5BFFE44-93C1-4344-A002-3EC0E7D095A5}"/>
              </a:ext>
            </a:extLst>
          </p:cNvPr>
          <p:cNvSpPr txBox="1"/>
          <p:nvPr/>
        </p:nvSpPr>
        <p:spPr>
          <a:xfrm>
            <a:off x="4570411" y="4083319"/>
            <a:ext cx="36391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T:\UX-Design-Team\00 Backup\</a:t>
            </a:r>
            <a:r>
              <a:rPr lang="ko-KR" altLang="en-US" sz="800" dirty="0" err="1"/>
              <a:t>이하랑</a:t>
            </a:r>
            <a:r>
              <a:rPr lang="en-US" altLang="ko-KR" sz="800" dirty="0"/>
              <a:t>\02_</a:t>
            </a:r>
            <a:r>
              <a:rPr lang="ko-KR" altLang="en-US" sz="800" dirty="0"/>
              <a:t>프로젝트</a:t>
            </a:r>
            <a:r>
              <a:rPr lang="en-US" altLang="ko-KR" sz="800" dirty="0"/>
              <a:t>\2022\</a:t>
            </a:r>
            <a:endParaRPr lang="ko-KR" altLang="en-US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2F42B3-6C99-4819-B993-91BE80D0CA97}"/>
              </a:ext>
            </a:extLst>
          </p:cNvPr>
          <p:cNvSpPr txBox="1"/>
          <p:nvPr/>
        </p:nvSpPr>
        <p:spPr>
          <a:xfrm>
            <a:off x="3606273" y="4984400"/>
            <a:ext cx="754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퍼블리싱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56FC1-9FD5-4B67-BCB4-D87D6BFEB8E6}"/>
              </a:ext>
            </a:extLst>
          </p:cNvPr>
          <p:cNvSpPr txBox="1"/>
          <p:nvPr/>
        </p:nvSpPr>
        <p:spPr>
          <a:xfrm>
            <a:off x="4523950" y="4992094"/>
            <a:ext cx="36391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http://www.no1.com/HtmlSite/smarts4j_n/customizing/publish/</a:t>
            </a:r>
            <a:endParaRPr lang="ko-KR" altLang="en-US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625CF58-62C1-4378-AACA-2503B96B54C0}"/>
              </a:ext>
            </a:extLst>
          </p:cNvPr>
          <p:cNvSpPr txBox="1"/>
          <p:nvPr/>
        </p:nvSpPr>
        <p:spPr>
          <a:xfrm>
            <a:off x="3606273" y="5535614"/>
            <a:ext cx="3972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특이사항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C8CDF0-EC7A-4B0B-8785-0C9180892C9F}"/>
              </a:ext>
            </a:extLst>
          </p:cNvPr>
          <p:cNvSpPr txBox="1"/>
          <p:nvPr/>
        </p:nvSpPr>
        <p:spPr>
          <a:xfrm>
            <a:off x="7651691" y="1148279"/>
            <a:ext cx="406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X</a:t>
            </a:r>
            <a:endParaRPr lang="ko-KR" altLang="en-US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E226C24-B4F5-4F39-8C90-362A3D43D43B}"/>
              </a:ext>
            </a:extLst>
          </p:cNvPr>
          <p:cNvSpPr/>
          <p:nvPr/>
        </p:nvSpPr>
        <p:spPr>
          <a:xfrm>
            <a:off x="4360209" y="5027479"/>
            <a:ext cx="137869" cy="143504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1C5A13E-F37B-4A45-8B02-13EC81C01120}"/>
              </a:ext>
            </a:extLst>
          </p:cNvPr>
          <p:cNvSpPr txBox="1"/>
          <p:nvPr/>
        </p:nvSpPr>
        <p:spPr>
          <a:xfrm>
            <a:off x="4523950" y="5241561"/>
            <a:ext cx="36391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http://www.no1.com/HtmlSite/smarts4j_n/customizing/publish/</a:t>
            </a:r>
            <a:endParaRPr lang="ko-KR" altLang="en-US" sz="8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8CE129E-8481-4A7E-9DD9-0A15553226C0}"/>
              </a:ext>
            </a:extLst>
          </p:cNvPr>
          <p:cNvSpPr/>
          <p:nvPr/>
        </p:nvSpPr>
        <p:spPr>
          <a:xfrm>
            <a:off x="4360209" y="5276946"/>
            <a:ext cx="137869" cy="143504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3468663-855D-488B-A3B1-EFE73815332D}"/>
              </a:ext>
            </a:extLst>
          </p:cNvPr>
          <p:cNvSpPr txBox="1"/>
          <p:nvPr/>
        </p:nvSpPr>
        <p:spPr>
          <a:xfrm>
            <a:off x="4276436" y="4661865"/>
            <a:ext cx="36391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T:\UX-Design-Team\00 Backup\</a:t>
            </a:r>
            <a:r>
              <a:rPr lang="ko-KR" altLang="en-US" sz="800" dirty="0" err="1"/>
              <a:t>이하랑</a:t>
            </a:r>
            <a:r>
              <a:rPr lang="en-US" altLang="ko-KR" sz="800" dirty="0"/>
              <a:t>\02_</a:t>
            </a:r>
            <a:r>
              <a:rPr lang="ko-KR" altLang="en-US" sz="800" dirty="0"/>
              <a:t>프로젝트</a:t>
            </a:r>
            <a:r>
              <a:rPr lang="en-US" altLang="ko-KR" sz="800" dirty="0"/>
              <a:t>\2022\</a:t>
            </a:r>
            <a:r>
              <a:rPr lang="ko-KR" altLang="en-US" sz="800" dirty="0" err="1"/>
              <a:t>롯데캐피탈</a:t>
            </a:r>
            <a:endParaRPr lang="ko-KR" altLang="en-US" sz="80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9C886A3-D5EC-44A5-B10A-07F8517B7934}"/>
              </a:ext>
            </a:extLst>
          </p:cNvPr>
          <p:cNvSpPr/>
          <p:nvPr/>
        </p:nvSpPr>
        <p:spPr>
          <a:xfrm>
            <a:off x="4362728" y="4105044"/>
            <a:ext cx="137869" cy="143504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F10740-D122-4381-B5EA-4F4E52C82A0A}"/>
              </a:ext>
            </a:extLst>
          </p:cNvPr>
          <p:cNvSpPr/>
          <p:nvPr/>
        </p:nvSpPr>
        <p:spPr>
          <a:xfrm>
            <a:off x="7992041" y="1657499"/>
            <a:ext cx="52398" cy="305967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7F68CF3-19AD-402F-A42F-27048A84B4C6}"/>
              </a:ext>
            </a:extLst>
          </p:cNvPr>
          <p:cNvSpPr/>
          <p:nvPr/>
        </p:nvSpPr>
        <p:spPr>
          <a:xfrm>
            <a:off x="4361064" y="4343521"/>
            <a:ext cx="3349522" cy="2254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dirty="0">
                <a:solidFill>
                  <a:schemeClr val="tx1"/>
                </a:solidFill>
              </a:rPr>
              <a:t>최종 파일은 아니나 </a:t>
            </a:r>
            <a:r>
              <a:rPr lang="ko-KR" altLang="en-US" sz="700" dirty="0" err="1">
                <a:solidFill>
                  <a:schemeClr val="tx1"/>
                </a:solidFill>
              </a:rPr>
              <a:t>마이컨텐츠의</a:t>
            </a:r>
            <a:r>
              <a:rPr lang="ko-KR" altLang="en-US" sz="700" dirty="0">
                <a:solidFill>
                  <a:schemeClr val="tx1"/>
                </a:solidFill>
              </a:rPr>
              <a:t> 부분적인 수정이 적용된 파일임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3" name="말풍선: 사각형 72">
            <a:extLst>
              <a:ext uri="{FF2B5EF4-FFF2-40B4-BE49-F238E27FC236}">
                <a16:creationId xmlns:a16="http://schemas.microsoft.com/office/drawing/2014/main" id="{B9D74FA4-E72B-410B-87E9-CAF43D3E4245}"/>
              </a:ext>
            </a:extLst>
          </p:cNvPr>
          <p:cNvSpPr/>
          <p:nvPr/>
        </p:nvSpPr>
        <p:spPr>
          <a:xfrm>
            <a:off x="4735970" y="3582273"/>
            <a:ext cx="1032345" cy="408144"/>
          </a:xfrm>
          <a:prstGeom prst="wedgeRectCallout">
            <a:avLst>
              <a:gd name="adj1" fmla="val -74956"/>
              <a:gd name="adj2" fmla="val 971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아이콘 </a:t>
            </a:r>
            <a:r>
              <a:rPr lang="ko-KR" altLang="en-US" sz="800" dirty="0" err="1">
                <a:solidFill>
                  <a:schemeClr val="tx1"/>
                </a:solidFill>
              </a:rPr>
              <a:t>클릭시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Detail-02 </a:t>
            </a:r>
            <a:r>
              <a:rPr lang="ko-KR" altLang="en-US" sz="800" dirty="0">
                <a:solidFill>
                  <a:schemeClr val="tx1"/>
                </a:solidFill>
              </a:rPr>
              <a:t>이동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022AFF6-9C44-4FA3-990C-22ABDE83B345}"/>
              </a:ext>
            </a:extLst>
          </p:cNvPr>
          <p:cNvSpPr/>
          <p:nvPr/>
        </p:nvSpPr>
        <p:spPr>
          <a:xfrm>
            <a:off x="7504792" y="4391675"/>
            <a:ext cx="137869" cy="143504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말풍선: 사각형 76">
            <a:extLst>
              <a:ext uri="{FF2B5EF4-FFF2-40B4-BE49-F238E27FC236}">
                <a16:creationId xmlns:a16="http://schemas.microsoft.com/office/drawing/2014/main" id="{BCBBD830-C26F-40CB-BB95-2AEF9C1D0AE5}"/>
              </a:ext>
            </a:extLst>
          </p:cNvPr>
          <p:cNvSpPr/>
          <p:nvPr/>
        </p:nvSpPr>
        <p:spPr>
          <a:xfrm>
            <a:off x="6697915" y="3572519"/>
            <a:ext cx="1032345" cy="408144"/>
          </a:xfrm>
          <a:prstGeom prst="wedgeRectCallout">
            <a:avLst>
              <a:gd name="adj1" fmla="val 35118"/>
              <a:gd name="adj2" fmla="val 16453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아이콘 </a:t>
            </a:r>
            <a:r>
              <a:rPr lang="ko-KR" altLang="en-US" sz="800" dirty="0" err="1">
                <a:solidFill>
                  <a:schemeClr val="tx1"/>
                </a:solidFill>
              </a:rPr>
              <a:t>클릭시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Detail-02 </a:t>
            </a:r>
            <a:r>
              <a:rPr lang="ko-KR" altLang="en-US" sz="800" dirty="0">
                <a:solidFill>
                  <a:schemeClr val="tx1"/>
                </a:solidFill>
              </a:rPr>
              <a:t>이동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83" name="말풍선: 사각형 82">
            <a:extLst>
              <a:ext uri="{FF2B5EF4-FFF2-40B4-BE49-F238E27FC236}">
                <a16:creationId xmlns:a16="http://schemas.microsoft.com/office/drawing/2014/main" id="{C3752998-A81B-4A30-BDD8-2F3157546D8E}"/>
              </a:ext>
            </a:extLst>
          </p:cNvPr>
          <p:cNvSpPr/>
          <p:nvPr/>
        </p:nvSpPr>
        <p:spPr>
          <a:xfrm>
            <a:off x="6736536" y="4634707"/>
            <a:ext cx="1032345" cy="272985"/>
          </a:xfrm>
          <a:prstGeom prst="wedgeRectCallout">
            <a:avLst>
              <a:gd name="adj1" fmla="val 34234"/>
              <a:gd name="adj2" fmla="val -98833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 아이콘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367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B886F3F-8256-4DCC-98B5-833A6F0B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코비폴리오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1CAF11-0294-4BC1-B418-E5D89BB59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2023/04/14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97F55F-AD22-4503-BFFB-1887E2A363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Detail-03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962377-D54E-409F-A1DA-811DB29182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9675" y="443535"/>
            <a:ext cx="2396598" cy="178178"/>
          </a:xfrm>
        </p:spPr>
        <p:txBody>
          <a:bodyPr/>
          <a:lstStyle/>
          <a:p>
            <a:r>
              <a:rPr lang="ko-KR" altLang="en-US" dirty="0"/>
              <a:t>상세페이지 </a:t>
            </a:r>
            <a:r>
              <a:rPr lang="en-US" altLang="ko-KR" dirty="0"/>
              <a:t>– </a:t>
            </a:r>
            <a:r>
              <a:rPr lang="ko-KR" altLang="en-US" dirty="0"/>
              <a:t>데이터가 적은 경우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14ECEC1-CBB0-4E9E-BB75-F285F49779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1D344C9-F574-4A2E-8B30-828DD767580A}"/>
              </a:ext>
            </a:extLst>
          </p:cNvPr>
          <p:cNvGrpSpPr/>
          <p:nvPr/>
        </p:nvGrpSpPr>
        <p:grpSpPr>
          <a:xfrm>
            <a:off x="339724" y="1087436"/>
            <a:ext cx="8461375" cy="5016207"/>
            <a:chOff x="339724" y="1087436"/>
            <a:chExt cx="8461375" cy="501620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857FDA2-AD42-4F17-95C2-94FC662D8409}"/>
                </a:ext>
              </a:extLst>
            </p:cNvPr>
            <p:cNvSpPr/>
            <p:nvPr/>
          </p:nvSpPr>
          <p:spPr>
            <a:xfrm>
              <a:off x="589214" y="1124864"/>
              <a:ext cx="1198485" cy="31071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966E986-7006-4CE3-9A06-9EF18ECA84F1}"/>
                </a:ext>
              </a:extLst>
            </p:cNvPr>
            <p:cNvSpPr/>
            <p:nvPr/>
          </p:nvSpPr>
          <p:spPr>
            <a:xfrm>
              <a:off x="2580693" y="1087436"/>
              <a:ext cx="5982282" cy="3986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코비전의 프로젝트 검색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B290D4-3B9A-40AD-A691-34AA0C5A7047}"/>
                </a:ext>
              </a:extLst>
            </p:cNvPr>
            <p:cNvSpPr/>
            <p:nvPr/>
          </p:nvSpPr>
          <p:spPr>
            <a:xfrm>
              <a:off x="2742722" y="1167189"/>
              <a:ext cx="217190" cy="226067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957B78F-5B0A-40D1-ABBD-CA083ED69AEA}"/>
                </a:ext>
              </a:extLst>
            </p:cNvPr>
            <p:cNvGrpSpPr/>
            <p:nvPr/>
          </p:nvGrpSpPr>
          <p:grpSpPr>
            <a:xfrm>
              <a:off x="501336" y="3832195"/>
              <a:ext cx="1430631" cy="1295557"/>
              <a:chOff x="370460" y="2521309"/>
              <a:chExt cx="1430631" cy="1295557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33D794B-195E-489C-B2BA-768E719F2A12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BDF31E-EBD7-47CB-A5F7-EE9ABC801BBB}"/>
                  </a:ext>
                </a:extLst>
              </p:cNvPr>
              <p:cNvSpPr txBox="1"/>
              <p:nvPr/>
            </p:nvSpPr>
            <p:spPr>
              <a:xfrm>
                <a:off x="370460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16B2E-E47E-4140-B8AD-AF3BAB8992A4}"/>
                  </a:ext>
                </a:extLst>
              </p:cNvPr>
              <p:cNvSpPr txBox="1"/>
              <p:nvPr/>
            </p:nvSpPr>
            <p:spPr>
              <a:xfrm>
                <a:off x="1187383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2023.04.11</a:t>
                </a:r>
                <a:endParaRPr lang="ko-KR" altLang="en-US" sz="600" b="1" dirty="0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BA1F767-7254-424D-81DF-7A6255E02276}"/>
                </a:ext>
              </a:extLst>
            </p:cNvPr>
            <p:cNvGrpSpPr/>
            <p:nvPr/>
          </p:nvGrpSpPr>
          <p:grpSpPr>
            <a:xfrm>
              <a:off x="2176421" y="3832195"/>
              <a:ext cx="1430631" cy="1295557"/>
              <a:chOff x="370460" y="2521309"/>
              <a:chExt cx="1430631" cy="129555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D9CD0DD-4D81-4983-88C9-04DC46FE2545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8BA0E1-98FB-49EE-B58A-80757F620260}"/>
                  </a:ext>
                </a:extLst>
              </p:cNvPr>
              <p:cNvSpPr txBox="1"/>
              <p:nvPr/>
            </p:nvSpPr>
            <p:spPr>
              <a:xfrm>
                <a:off x="370460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21AF1-60F4-463F-96B0-DE48D0109009}"/>
                  </a:ext>
                </a:extLst>
              </p:cNvPr>
              <p:cNvSpPr txBox="1"/>
              <p:nvPr/>
            </p:nvSpPr>
            <p:spPr>
              <a:xfrm>
                <a:off x="1187383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2023.04.11</a:t>
                </a:r>
                <a:endParaRPr lang="ko-KR" altLang="en-US" sz="600" b="1" dirty="0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F4513D5-721E-40F1-8BC3-D189191B6CD7}"/>
                </a:ext>
              </a:extLst>
            </p:cNvPr>
            <p:cNvGrpSpPr/>
            <p:nvPr/>
          </p:nvGrpSpPr>
          <p:grpSpPr>
            <a:xfrm>
              <a:off x="3851506" y="3832195"/>
              <a:ext cx="1430631" cy="1295557"/>
              <a:chOff x="370460" y="2521309"/>
              <a:chExt cx="1430631" cy="1295557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B7E5035-7EEB-4C71-9C41-0043F2C60AB3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3CC3F3-D37E-4D62-8377-E325A78B1828}"/>
                  </a:ext>
                </a:extLst>
              </p:cNvPr>
              <p:cNvSpPr txBox="1"/>
              <p:nvPr/>
            </p:nvSpPr>
            <p:spPr>
              <a:xfrm>
                <a:off x="370460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094FF7-F5E8-4A19-9A2E-F42D831CBE43}"/>
                  </a:ext>
                </a:extLst>
              </p:cNvPr>
              <p:cNvSpPr txBox="1"/>
              <p:nvPr/>
            </p:nvSpPr>
            <p:spPr>
              <a:xfrm>
                <a:off x="1187383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2023.04.11</a:t>
                </a:r>
                <a:endParaRPr lang="ko-KR" altLang="en-US" sz="600" b="1" dirty="0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7454BAE-BC14-4ADC-B93B-8F86092567B6}"/>
                </a:ext>
              </a:extLst>
            </p:cNvPr>
            <p:cNvGrpSpPr/>
            <p:nvPr/>
          </p:nvGrpSpPr>
          <p:grpSpPr>
            <a:xfrm>
              <a:off x="5526591" y="3832195"/>
              <a:ext cx="1430631" cy="1295557"/>
              <a:chOff x="370460" y="2521309"/>
              <a:chExt cx="1430631" cy="129555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7445CD6-9E89-454F-ABAB-7EC5B6CBE35B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377854-2783-425D-AAA5-3CDE2995F0A2}"/>
                  </a:ext>
                </a:extLst>
              </p:cNvPr>
              <p:cNvSpPr txBox="1"/>
              <p:nvPr/>
            </p:nvSpPr>
            <p:spPr>
              <a:xfrm>
                <a:off x="370460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BE3D27-D486-4872-8BED-352C117088D7}"/>
                  </a:ext>
                </a:extLst>
              </p:cNvPr>
              <p:cNvSpPr txBox="1"/>
              <p:nvPr/>
            </p:nvSpPr>
            <p:spPr>
              <a:xfrm>
                <a:off x="1187383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2023.04.11</a:t>
                </a:r>
                <a:endParaRPr lang="ko-KR" altLang="en-US" sz="600" b="1" dirty="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9E9DDAA-986F-4C98-993C-1369D5556548}"/>
                </a:ext>
              </a:extLst>
            </p:cNvPr>
            <p:cNvGrpSpPr/>
            <p:nvPr/>
          </p:nvGrpSpPr>
          <p:grpSpPr>
            <a:xfrm>
              <a:off x="7201675" y="3832195"/>
              <a:ext cx="1430631" cy="1295557"/>
              <a:chOff x="370460" y="2521309"/>
              <a:chExt cx="1430631" cy="1295557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433B144-A27A-4E97-915A-1E4777B3FAED}"/>
                  </a:ext>
                </a:extLst>
              </p:cNvPr>
              <p:cNvSpPr/>
              <p:nvPr/>
            </p:nvSpPr>
            <p:spPr>
              <a:xfrm>
                <a:off x="408642" y="2521309"/>
                <a:ext cx="1392449" cy="1043927"/>
              </a:xfrm>
              <a:prstGeom prst="rect">
                <a:avLst/>
              </a:prstGeom>
              <a:pattFill prst="lt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32857B-44D6-4DEB-9951-7BD57BB2C9FD}"/>
                  </a:ext>
                </a:extLst>
              </p:cNvPr>
              <p:cNvSpPr txBox="1"/>
              <p:nvPr/>
            </p:nvSpPr>
            <p:spPr>
              <a:xfrm>
                <a:off x="370460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b="1" dirty="0" err="1"/>
                  <a:t>롯데캐피탈</a:t>
                </a:r>
                <a:endParaRPr lang="ko-KR" altLang="en-US" sz="600" b="1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12A716-615C-40AA-9F53-1A51AA3BC052}"/>
                  </a:ext>
                </a:extLst>
              </p:cNvPr>
              <p:cNvSpPr txBox="1"/>
              <p:nvPr/>
            </p:nvSpPr>
            <p:spPr>
              <a:xfrm>
                <a:off x="1187383" y="3632200"/>
                <a:ext cx="61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b="1" dirty="0"/>
                  <a:t>2023.04.11</a:t>
                </a:r>
                <a:endParaRPr lang="ko-KR" altLang="en-US" sz="600" b="1" dirty="0"/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FD9DF9D-7E59-4540-9B43-D86D2A1F3E72}"/>
                </a:ext>
              </a:extLst>
            </p:cNvPr>
            <p:cNvSpPr/>
            <p:nvPr/>
          </p:nvSpPr>
          <p:spPr>
            <a:xfrm>
              <a:off x="339724" y="1675706"/>
              <a:ext cx="8461375" cy="12973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1CCEC0-C121-4CFA-A1AB-F245A1FC5531}"/>
                </a:ext>
              </a:extLst>
            </p:cNvPr>
            <p:cNvSpPr txBox="1"/>
            <p:nvPr/>
          </p:nvSpPr>
          <p:spPr>
            <a:xfrm>
              <a:off x="1704571" y="3226001"/>
              <a:ext cx="56373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/>
                <a:t>코비젼의</a:t>
              </a:r>
              <a:r>
                <a:rPr lang="ko-KR" altLang="en-US" sz="1200" b="1" dirty="0"/>
                <a:t> 솔루션을 경험한 수많은 기업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1E6ED1-250C-46CC-98CC-D213D8AE4DD0}"/>
                </a:ext>
              </a:extLst>
            </p:cNvPr>
            <p:cNvSpPr txBox="1"/>
            <p:nvPr/>
          </p:nvSpPr>
          <p:spPr>
            <a:xfrm>
              <a:off x="685342" y="1938992"/>
              <a:ext cx="4549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업무 환경을 고려한 맞춤형 협업 플랫폼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82B81E-FD27-41D6-B4F5-3CB21FB5519F}"/>
                </a:ext>
              </a:extLst>
            </p:cNvPr>
            <p:cNvSpPr txBox="1"/>
            <p:nvPr/>
          </p:nvSpPr>
          <p:spPr>
            <a:xfrm>
              <a:off x="685342" y="2340362"/>
              <a:ext cx="4549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>
                  <a:solidFill>
                    <a:schemeClr val="bg1"/>
                  </a:solidFill>
                </a:rPr>
                <a:t>코비젼</a:t>
              </a:r>
              <a:r>
                <a:rPr lang="ko-KR" altLang="en-US" sz="900" dirty="0">
                  <a:solidFill>
                    <a:schemeClr val="bg1"/>
                  </a:solidFill>
                </a:rPr>
                <a:t> 그룹웨어는 고객의 업무 환경에 대한 철저한 분석을 바탕으로</a:t>
              </a:r>
            </a:p>
            <a:p>
              <a:r>
                <a:rPr lang="ko-KR" altLang="en-US" sz="900" dirty="0">
                  <a:solidFill>
                    <a:schemeClr val="bg1"/>
                  </a:solidFill>
                </a:rPr>
                <a:t>협업을 위한 최상의 서비스를 제공합니다</a:t>
              </a:r>
              <a:r>
                <a:rPr lang="en-US" altLang="ko-KR" sz="9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D6E4E8E-8A40-456C-A48E-613F7557EE65}"/>
                </a:ext>
              </a:extLst>
            </p:cNvPr>
            <p:cNvSpPr/>
            <p:nvPr/>
          </p:nvSpPr>
          <p:spPr>
            <a:xfrm>
              <a:off x="8465403" y="2729868"/>
              <a:ext cx="157163" cy="163587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2407954-9311-45BC-ACEB-1F224FBC831E}"/>
                </a:ext>
              </a:extLst>
            </p:cNvPr>
            <p:cNvSpPr/>
            <p:nvPr/>
          </p:nvSpPr>
          <p:spPr>
            <a:xfrm>
              <a:off x="539518" y="5493645"/>
              <a:ext cx="1392449" cy="60999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CA429B0-4F41-4DEC-BA5B-DACE6E200D44}"/>
                </a:ext>
              </a:extLst>
            </p:cNvPr>
            <p:cNvSpPr/>
            <p:nvPr/>
          </p:nvSpPr>
          <p:spPr>
            <a:xfrm>
              <a:off x="2214603" y="5493645"/>
              <a:ext cx="1392449" cy="60999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F3EFD64-CFD7-48FA-87F2-90F3B38C693B}"/>
                </a:ext>
              </a:extLst>
            </p:cNvPr>
            <p:cNvSpPr/>
            <p:nvPr/>
          </p:nvSpPr>
          <p:spPr>
            <a:xfrm>
              <a:off x="3889688" y="5493645"/>
              <a:ext cx="1392449" cy="60999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264D3F2-1733-4FB6-A0CD-C89814DF42CD}"/>
                </a:ext>
              </a:extLst>
            </p:cNvPr>
            <p:cNvSpPr/>
            <p:nvPr/>
          </p:nvSpPr>
          <p:spPr>
            <a:xfrm>
              <a:off x="5564773" y="5493645"/>
              <a:ext cx="1392449" cy="60999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820BE11-44A7-4508-A459-E5B2E8EAA9AF}"/>
                </a:ext>
              </a:extLst>
            </p:cNvPr>
            <p:cNvSpPr/>
            <p:nvPr/>
          </p:nvSpPr>
          <p:spPr>
            <a:xfrm>
              <a:off x="7239857" y="5493645"/>
              <a:ext cx="1392449" cy="609998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8124DE5-AE0F-4A07-AB08-E38DCE95DA0F}"/>
                </a:ext>
              </a:extLst>
            </p:cNvPr>
            <p:cNvSpPr txBox="1"/>
            <p:nvPr/>
          </p:nvSpPr>
          <p:spPr>
            <a:xfrm>
              <a:off x="7504738" y="2709694"/>
              <a:ext cx="10277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</a:t>
              </a:r>
              <a:r>
                <a:rPr lang="ko-KR" altLang="en-US" sz="900" dirty="0">
                  <a:solidFill>
                    <a:schemeClr val="bg1"/>
                  </a:solidFill>
                </a:rPr>
                <a:t>일간 보지 않기 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43" name="사각형: 둥근 대각선 방향 모서리 42">
              <a:extLst>
                <a:ext uri="{FF2B5EF4-FFF2-40B4-BE49-F238E27FC236}">
                  <a16:creationId xmlns:a16="http://schemas.microsoft.com/office/drawing/2014/main" id="{961DABD2-8AFE-423F-A6A8-AC5C7F739B89}"/>
                </a:ext>
              </a:extLst>
            </p:cNvPr>
            <p:cNvSpPr/>
            <p:nvPr/>
          </p:nvSpPr>
          <p:spPr>
            <a:xfrm>
              <a:off x="592198" y="3832195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44" name="사각형: 둥근 대각선 방향 모서리 43">
              <a:extLst>
                <a:ext uri="{FF2B5EF4-FFF2-40B4-BE49-F238E27FC236}">
                  <a16:creationId xmlns:a16="http://schemas.microsoft.com/office/drawing/2014/main" id="{785061AE-41C4-4FA0-8D95-6212350D3B65}"/>
                </a:ext>
              </a:extLst>
            </p:cNvPr>
            <p:cNvSpPr/>
            <p:nvPr/>
          </p:nvSpPr>
          <p:spPr>
            <a:xfrm>
              <a:off x="3984066" y="3832195"/>
              <a:ext cx="186287" cy="33975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사례집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EA916566-B27B-49FD-93E2-7A54DE0DAC2B}"/>
              </a:ext>
            </a:extLst>
          </p:cNvPr>
          <p:cNvSpPr/>
          <p:nvPr/>
        </p:nvSpPr>
        <p:spPr>
          <a:xfrm>
            <a:off x="339724" y="914400"/>
            <a:ext cx="8461375" cy="5189243"/>
          </a:xfrm>
          <a:prstGeom prst="flowChartProcess">
            <a:avLst/>
          </a:prstGeom>
          <a:solidFill>
            <a:schemeClr val="tx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순서도: 처리 33">
            <a:extLst>
              <a:ext uri="{FF2B5EF4-FFF2-40B4-BE49-F238E27FC236}">
                <a16:creationId xmlns:a16="http://schemas.microsoft.com/office/drawing/2014/main" id="{F3BEC008-3C34-4CCE-8B5F-780832069D0C}"/>
              </a:ext>
            </a:extLst>
          </p:cNvPr>
          <p:cNvSpPr/>
          <p:nvPr/>
        </p:nvSpPr>
        <p:spPr>
          <a:xfrm>
            <a:off x="905341" y="1090128"/>
            <a:ext cx="7245736" cy="4853472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09A3625-9906-479F-BF9B-7832755F887E}"/>
              </a:ext>
            </a:extLst>
          </p:cNvPr>
          <p:cNvSpPr/>
          <p:nvPr/>
        </p:nvSpPr>
        <p:spPr>
          <a:xfrm>
            <a:off x="1074526" y="1242813"/>
            <a:ext cx="2388525" cy="182314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3A67A2-AB24-4471-96C0-B709C17442C0}"/>
              </a:ext>
            </a:extLst>
          </p:cNvPr>
          <p:cNvSpPr txBox="1"/>
          <p:nvPr/>
        </p:nvSpPr>
        <p:spPr>
          <a:xfrm>
            <a:off x="3606273" y="1242112"/>
            <a:ext cx="397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롯데캐피탈</a:t>
            </a:r>
            <a:endParaRPr lang="ko-KR" altLang="en-US" dirty="0"/>
          </a:p>
        </p:txBody>
      </p:sp>
      <p:graphicFrame>
        <p:nvGraphicFramePr>
          <p:cNvPr id="37" name="내용 개체 틀 36">
            <a:extLst>
              <a:ext uri="{FF2B5EF4-FFF2-40B4-BE49-F238E27FC236}">
                <a16:creationId xmlns:a16="http://schemas.microsoft.com/office/drawing/2014/main" id="{41F6914C-B871-4560-8818-B41462A5973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683050" y="2027483"/>
          <a:ext cx="4132332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4441">
                  <a:extLst>
                    <a:ext uri="{9D8B030D-6E8A-4147-A177-3AD203B41FA5}">
                      <a16:colId xmlns:a16="http://schemas.microsoft.com/office/drawing/2014/main" val="1696434280"/>
                    </a:ext>
                  </a:extLst>
                </a:gridCol>
                <a:gridCol w="3067891">
                  <a:extLst>
                    <a:ext uri="{9D8B030D-6E8A-4147-A177-3AD203B41FA5}">
                      <a16:colId xmlns:a16="http://schemas.microsoft.com/office/drawing/2014/main" val="2893683365"/>
                    </a:ext>
                  </a:extLst>
                </a:gridCol>
              </a:tblGrid>
              <a:tr h="12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프로젝트 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CP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588986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디자인 타입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스마트형</a:t>
                      </a:r>
                      <a:r>
                        <a:rPr lang="en-US" altLang="ko-KR" sz="1000" dirty="0"/>
                        <a:t> / Ptype05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321631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239E6142-F520-40C8-86FB-54C50E6D9A7E}"/>
              </a:ext>
            </a:extLst>
          </p:cNvPr>
          <p:cNvSpPr txBox="1"/>
          <p:nvPr/>
        </p:nvSpPr>
        <p:spPr>
          <a:xfrm>
            <a:off x="3606273" y="1712520"/>
            <a:ext cx="3972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프로젝트 기본 정보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C8CDF0-EC7A-4B0B-8785-0C9180892C9F}"/>
              </a:ext>
            </a:extLst>
          </p:cNvPr>
          <p:cNvSpPr txBox="1"/>
          <p:nvPr/>
        </p:nvSpPr>
        <p:spPr>
          <a:xfrm>
            <a:off x="7651691" y="1148279"/>
            <a:ext cx="406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X</a:t>
            </a:r>
            <a:endParaRPr lang="ko-KR" altLang="en-US" sz="1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FE728B-1C9A-4269-805A-980A9FD4FAF4}"/>
              </a:ext>
            </a:extLst>
          </p:cNvPr>
          <p:cNvSpPr txBox="1"/>
          <p:nvPr/>
        </p:nvSpPr>
        <p:spPr>
          <a:xfrm>
            <a:off x="1639111" y="1931041"/>
            <a:ext cx="1342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No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77" name="말풍선: 사각형 76">
            <a:extLst>
              <a:ext uri="{FF2B5EF4-FFF2-40B4-BE49-F238E27FC236}">
                <a16:creationId xmlns:a16="http://schemas.microsoft.com/office/drawing/2014/main" id="{9B29FE70-DECA-47B1-8E5A-DF85DFE09BD5}"/>
              </a:ext>
            </a:extLst>
          </p:cNvPr>
          <p:cNvSpPr/>
          <p:nvPr/>
        </p:nvSpPr>
        <p:spPr>
          <a:xfrm>
            <a:off x="1413719" y="3310567"/>
            <a:ext cx="1601768" cy="423745"/>
          </a:xfrm>
          <a:prstGeom prst="wedgeRectCallout">
            <a:avLst>
              <a:gd name="adj1" fmla="val 22511"/>
              <a:gd name="adj2" fmla="val -17103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이미지가 없는 경우 노출될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기본 화면 필요 </a:t>
            </a:r>
          </a:p>
        </p:txBody>
      </p:sp>
    </p:spTree>
    <p:extLst>
      <p:ext uri="{BB962C8B-B14F-4D97-AF65-F5344CB8AC3E}">
        <p14:creationId xmlns:p14="http://schemas.microsoft.com/office/powerpoint/2010/main" val="1741132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16984-53D2-4382-B9C6-FA464AFA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디자인 시안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45A841-24F1-4B45-BBBF-BFE783F7D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04" y="1326080"/>
            <a:ext cx="6458484" cy="44215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EC2ACC-5F49-4133-AE58-83222B989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249" y="1326080"/>
            <a:ext cx="4502772" cy="44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47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16984-53D2-4382-B9C6-FA464AFA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STEP1. DB </a:t>
            </a:r>
            <a:r>
              <a:rPr lang="ko-KR" altLang="en-US" dirty="0"/>
              <a:t>구상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27D72A-271A-45E0-BFA7-5350BE02B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14" y="785311"/>
            <a:ext cx="7317313" cy="43371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1D567A-E0AD-4393-90E7-CDF22172708D}"/>
              </a:ext>
            </a:extLst>
          </p:cNvPr>
          <p:cNvSpPr txBox="1"/>
          <p:nvPr/>
        </p:nvSpPr>
        <p:spPr>
          <a:xfrm>
            <a:off x="239614" y="5189360"/>
            <a:ext cx="7317313" cy="132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예전에는 디자이너도 퍼블리싱 작업에 참여하기도 해서 프로젝트의 참여정보 테이블을 별도로 만들고  팀원 정보의 파트 정보와 별개로 프로젝트 참여지의 참여정보 테이블을 나누었다</a:t>
            </a:r>
            <a:r>
              <a:rPr lang="en-US" altLang="ko-KR" sz="1100" dirty="0"/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기획서에서는 </a:t>
            </a:r>
            <a:r>
              <a:rPr lang="en-US" altLang="ko-KR" sz="1100" dirty="0"/>
              <a:t>PC </a:t>
            </a:r>
            <a:r>
              <a:rPr lang="ko-KR" altLang="en-US" sz="1100" dirty="0"/>
              <a:t>포탈만 고려 되었으나</a:t>
            </a:r>
            <a:r>
              <a:rPr lang="en-US" altLang="ko-KR" sz="1100" dirty="0"/>
              <a:t>, </a:t>
            </a:r>
            <a:r>
              <a:rPr lang="ko-KR" altLang="en-US" sz="1100" dirty="0"/>
              <a:t>확장성을 고려하여 페이지 정보를 별도의 테이블로 나누었다</a:t>
            </a:r>
            <a:r>
              <a:rPr lang="en-US" altLang="ko-KR" sz="11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같은 페이지여도 히스토리 관리 차 디자인 파일이 </a:t>
            </a:r>
            <a:r>
              <a:rPr lang="ko-KR" altLang="en-US" sz="1100" dirty="0" err="1"/>
              <a:t>여러벌이거나</a:t>
            </a:r>
            <a:r>
              <a:rPr lang="ko-KR" altLang="en-US" sz="1100" dirty="0"/>
              <a:t> 퍼블리싱 경로가 </a:t>
            </a:r>
            <a:r>
              <a:rPr lang="ko-KR" altLang="en-US" sz="1100" dirty="0" err="1"/>
              <a:t>여러개인</a:t>
            </a:r>
            <a:r>
              <a:rPr lang="ko-KR" altLang="en-US" sz="1100" dirty="0"/>
              <a:t> 경우도 있어서 리소스 정보도 별도의 테이블로 나누었다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3712E-4BD8-4769-90F3-73B203BE10DA}"/>
              </a:ext>
            </a:extLst>
          </p:cNvPr>
          <p:cNvSpPr txBox="1"/>
          <p:nvPr/>
        </p:nvSpPr>
        <p:spPr>
          <a:xfrm>
            <a:off x="7716039" y="1657023"/>
            <a:ext cx="4041343" cy="4262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🤔 고민 포인트</a:t>
            </a:r>
            <a:br>
              <a:rPr lang="en-US" altLang="ko-KR" sz="1050" b="1" dirty="0"/>
            </a:b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프로젝트의 예외케이스 여부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사례집</a:t>
            </a:r>
            <a:r>
              <a:rPr lang="ko-KR" altLang="en-US" sz="1050" dirty="0"/>
              <a:t> 포함 여부와 페이지 정보의 </a:t>
            </a:r>
            <a:r>
              <a:rPr lang="en-US" altLang="ko-KR" sz="1050" dirty="0"/>
              <a:t>SI</a:t>
            </a:r>
            <a:r>
              <a:rPr lang="ko-KR" altLang="en-US" sz="1050" dirty="0"/>
              <a:t>성 여부 등 </a:t>
            </a:r>
            <a:r>
              <a:rPr lang="en-US" altLang="ko-KR" sz="1050" dirty="0" err="1"/>
              <a:t>boolean</a:t>
            </a:r>
            <a:r>
              <a:rPr lang="en-US" altLang="ko-KR" sz="1050" dirty="0"/>
              <a:t> </a:t>
            </a:r>
            <a:r>
              <a:rPr lang="ko-KR" altLang="en-US" sz="1050" dirty="0"/>
              <a:t>데이터가 들어가야 하는 컬럼이 있다</a:t>
            </a:r>
            <a:r>
              <a:rPr lang="en-US" altLang="ko-KR" sz="1050" dirty="0"/>
              <a:t>. </a:t>
            </a:r>
            <a:r>
              <a:rPr lang="ko-KR" altLang="en-US" sz="1050" dirty="0"/>
              <a:t>작업 구상시에는 마리아 </a:t>
            </a:r>
            <a:r>
              <a:rPr lang="en-US" altLang="ko-KR" sz="1050" dirty="0"/>
              <a:t>DB</a:t>
            </a:r>
            <a:r>
              <a:rPr lang="ko-KR" altLang="en-US" sz="1050" dirty="0"/>
              <a:t>를 상정하였고</a:t>
            </a:r>
            <a:r>
              <a:rPr lang="en-US" altLang="ko-KR" sz="1050" dirty="0"/>
              <a:t>, </a:t>
            </a:r>
            <a:r>
              <a:rPr lang="ko-KR" altLang="en-US" sz="1050" dirty="0"/>
              <a:t>관습적으로 </a:t>
            </a:r>
            <a:r>
              <a:rPr lang="en-US" altLang="ko-KR" sz="1050" dirty="0" err="1"/>
              <a:t>tinyint</a:t>
            </a:r>
            <a:r>
              <a:rPr lang="en-US" altLang="ko-KR" sz="1050" dirty="0"/>
              <a:t>(1) </a:t>
            </a:r>
            <a:r>
              <a:rPr lang="ko-KR" altLang="en-US" sz="1050" dirty="0"/>
              <a:t>를 사용하려고 하였는데  생각해보니 </a:t>
            </a:r>
            <a:r>
              <a:rPr lang="en-US" altLang="ko-KR" sz="1050" dirty="0" err="1"/>
              <a:t>tinyint</a:t>
            </a:r>
            <a:r>
              <a:rPr lang="ko-KR" altLang="en-US" sz="1050" dirty="0"/>
              <a:t>는 </a:t>
            </a:r>
            <a:r>
              <a:rPr lang="en-US" altLang="ko-KR" sz="1050" dirty="0"/>
              <a:t>1</a:t>
            </a:r>
            <a:r>
              <a:rPr lang="ko-KR" altLang="en-US" sz="1050" dirty="0"/>
              <a:t>바이트 </a:t>
            </a:r>
            <a:r>
              <a:rPr lang="ko-KR" altLang="en-US" sz="1050" dirty="0" err="1"/>
              <a:t>저장공간이니까</a:t>
            </a:r>
            <a:r>
              <a:rPr lang="ko-KR" altLang="en-US" sz="1050" dirty="0"/>
              <a:t> 해당 값에 들어갈 수 있는 데이터는 </a:t>
            </a:r>
            <a:r>
              <a:rPr lang="en-US" altLang="ko-KR" sz="1050" dirty="0"/>
              <a:t>-127~127</a:t>
            </a:r>
            <a:r>
              <a:rPr lang="ko-KR" altLang="en-US" sz="1050" dirty="0"/>
              <a:t>고</a:t>
            </a:r>
            <a:r>
              <a:rPr lang="en-US" altLang="ko-KR" sz="1050" dirty="0"/>
              <a:t>, </a:t>
            </a:r>
            <a:r>
              <a:rPr lang="ko-KR" altLang="en-US" sz="1050" dirty="0"/>
              <a:t>뒤의 </a:t>
            </a:r>
            <a:r>
              <a:rPr lang="en-US" altLang="ko-KR" sz="1050" dirty="0" err="1"/>
              <a:t>zerofill</a:t>
            </a:r>
            <a:r>
              <a:rPr lang="en-US" altLang="ko-KR" sz="1050" dirty="0"/>
              <a:t> </a:t>
            </a:r>
            <a:r>
              <a:rPr lang="ko-KR" altLang="en-US" sz="1050" dirty="0"/>
              <a:t>옵션을 사용하여 정수만 들어가게 </a:t>
            </a:r>
            <a:r>
              <a:rPr lang="ko-KR" altLang="en-US" sz="1050" dirty="0" err="1"/>
              <a:t>된다해도</a:t>
            </a:r>
            <a:r>
              <a:rPr lang="ko-KR" altLang="en-US" sz="1050" dirty="0"/>
              <a:t> </a:t>
            </a:r>
            <a:r>
              <a:rPr lang="en-US" altLang="ko-KR" sz="1050" dirty="0"/>
              <a:t>0 ~127</a:t>
            </a:r>
            <a:r>
              <a:rPr lang="ko-KR" altLang="en-US" sz="1050" dirty="0"/>
              <a:t>까지 들어갈 수 있을 것 같았다</a:t>
            </a:r>
            <a:r>
              <a:rPr lang="en-US" altLang="ko-KR" sz="1050" dirty="0"/>
              <a:t>. </a:t>
            </a:r>
            <a:r>
              <a:rPr lang="ko-KR" altLang="en-US" sz="1050" dirty="0"/>
              <a:t>그럼 잘못해서 </a:t>
            </a:r>
            <a:r>
              <a:rPr lang="en-US" altLang="ko-KR" sz="1050" dirty="0"/>
              <a:t>3 </a:t>
            </a:r>
            <a:r>
              <a:rPr lang="ko-KR" altLang="en-US" sz="1050" dirty="0"/>
              <a:t>이나 </a:t>
            </a:r>
            <a:r>
              <a:rPr lang="en-US" altLang="ko-KR" sz="1050" dirty="0"/>
              <a:t>4</a:t>
            </a:r>
            <a:r>
              <a:rPr lang="ko-KR" altLang="en-US" sz="1050" dirty="0"/>
              <a:t>처럼 </a:t>
            </a:r>
            <a:r>
              <a:rPr lang="en-US" altLang="ko-KR" sz="1050" dirty="0"/>
              <a:t>0,1</a:t>
            </a:r>
            <a:r>
              <a:rPr lang="ko-KR" altLang="en-US" sz="1050" dirty="0"/>
              <a:t>이 아닌 값이 들어가면 오류가 되지 않을까</a:t>
            </a:r>
            <a:r>
              <a:rPr lang="en-US" altLang="ko-KR" sz="1050" dirty="0"/>
              <a:t>? </a:t>
            </a:r>
            <a:r>
              <a:rPr lang="ko-KR" altLang="en-US" sz="1050" dirty="0"/>
              <a:t>싶어서 </a:t>
            </a:r>
            <a:r>
              <a:rPr lang="en-US" altLang="ko-KR" sz="1050" dirty="0" err="1"/>
              <a:t>enum</a:t>
            </a:r>
            <a:r>
              <a:rPr lang="ko-KR" altLang="en-US" sz="1050" dirty="0"/>
              <a:t>으로 결정하였다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b="1" dirty="0"/>
              <a:t>그런데 </a:t>
            </a:r>
            <a:r>
              <a:rPr lang="en-US" altLang="ko-KR" sz="1050" b="1" dirty="0" err="1"/>
              <a:t>enum</a:t>
            </a:r>
            <a:r>
              <a:rPr lang="ko-KR" altLang="en-US" sz="1050" b="1" dirty="0"/>
              <a:t>은 데이터베이스 표준이 아니라 </a:t>
            </a:r>
            <a:r>
              <a:rPr lang="en-US" altLang="ko-KR" sz="1050" b="1" dirty="0" err="1"/>
              <a:t>mysql</a:t>
            </a:r>
            <a:r>
              <a:rPr lang="ko-KR" altLang="en-US" sz="1050" b="1" dirty="0"/>
              <a:t>에만 있는 데이터 타입이라 데이터 마이그레이션이 불가능하다고 한다 </a:t>
            </a:r>
            <a:r>
              <a:rPr lang="ko-KR" altLang="en-US" sz="1050" b="1" dirty="0" err="1"/>
              <a:t>ㅠ</a:t>
            </a:r>
            <a:r>
              <a:rPr lang="ko-KR" altLang="en-US" sz="1050" b="1" dirty="0"/>
              <a:t> </a:t>
            </a:r>
            <a:r>
              <a:rPr lang="ko-KR" altLang="en-US" sz="1050" dirty="0"/>
              <a:t>옵션값 테이블을 만들고 </a:t>
            </a:r>
            <a:r>
              <a:rPr lang="en-US" altLang="ko-KR" sz="1050" dirty="0" err="1"/>
              <a:t>fk</a:t>
            </a:r>
            <a:r>
              <a:rPr lang="ko-KR" altLang="en-US" sz="1050" dirty="0"/>
              <a:t>를 하기로 했다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다만 </a:t>
            </a:r>
            <a:r>
              <a:rPr lang="en-US" altLang="ko-KR" sz="1050" dirty="0"/>
              <a:t>T/F </a:t>
            </a:r>
            <a:r>
              <a:rPr lang="ko-KR" altLang="en-US" sz="1050" dirty="0"/>
              <a:t>데이터를 위한 테이블을 만드는 것은 너무 낭비 같아서 </a:t>
            </a:r>
            <a:r>
              <a:rPr lang="en-US" altLang="ko-KR" sz="1050" dirty="0"/>
              <a:t>T/F </a:t>
            </a:r>
            <a:r>
              <a:rPr lang="ko-KR" altLang="en-US" sz="1050" dirty="0"/>
              <a:t>값이 들어가는 부분은 </a:t>
            </a:r>
            <a:r>
              <a:rPr lang="en-US" altLang="ko-KR" sz="1050" dirty="0" err="1"/>
              <a:t>tinyint</a:t>
            </a:r>
            <a:r>
              <a:rPr lang="en-US" altLang="ko-KR" sz="1050" dirty="0"/>
              <a:t>(1)</a:t>
            </a:r>
            <a:r>
              <a:rPr lang="ko-KR" altLang="en-US" sz="1050" dirty="0"/>
              <a:t>을 사용하고</a:t>
            </a:r>
            <a:r>
              <a:rPr lang="en-US" altLang="ko-KR" sz="1050" dirty="0"/>
              <a:t>, </a:t>
            </a:r>
            <a:r>
              <a:rPr lang="ko-KR" altLang="en-US" sz="1050" dirty="0"/>
              <a:t>작업자 정보 테이블의 직위</a:t>
            </a:r>
            <a:r>
              <a:rPr lang="en-US" altLang="ko-KR" sz="1050" dirty="0"/>
              <a:t>, </a:t>
            </a:r>
            <a:r>
              <a:rPr lang="ko-KR" altLang="en-US" sz="1050" dirty="0"/>
              <a:t>파트 등의 정보 등 값이 </a:t>
            </a:r>
            <a:r>
              <a:rPr lang="ko-KR" altLang="en-US" sz="1050" dirty="0" err="1"/>
              <a:t>여러개인</a:t>
            </a:r>
            <a:r>
              <a:rPr lang="ko-KR" altLang="en-US" sz="1050" dirty="0"/>
              <a:t> 경우만 테이블을 나누기로 하였다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B7447A-C299-48F3-89BA-C79BF58A2CF5}"/>
              </a:ext>
            </a:extLst>
          </p:cNvPr>
          <p:cNvSpPr txBox="1"/>
          <p:nvPr/>
        </p:nvSpPr>
        <p:spPr>
          <a:xfrm>
            <a:off x="7716039" y="785311"/>
            <a:ext cx="4041343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📌 </a:t>
            </a:r>
            <a:r>
              <a:rPr lang="en-US" altLang="ko-KR" sz="1050" b="1" dirty="0"/>
              <a:t>DB </a:t>
            </a:r>
            <a:r>
              <a:rPr lang="ko-KR" altLang="en-US" sz="1050" b="1" dirty="0" err="1"/>
              <a:t>구상시</a:t>
            </a:r>
            <a:r>
              <a:rPr lang="ko-KR" altLang="en-US" sz="1050" b="1" dirty="0"/>
              <a:t> 참고한 레퍼런스와 </a:t>
            </a:r>
            <a:r>
              <a:rPr lang="en-US" altLang="ko-KR" sz="1050" b="1" dirty="0"/>
              <a:t>ERD </a:t>
            </a:r>
            <a:r>
              <a:rPr lang="ko-KR" altLang="en-US" sz="1050" b="1" dirty="0"/>
              <a:t>툴</a:t>
            </a:r>
            <a:endParaRPr lang="en-US" altLang="ko-KR" sz="1050" b="1" dirty="0"/>
          </a:p>
          <a:p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레퍼런스 </a:t>
            </a:r>
            <a:r>
              <a:rPr lang="en-US" altLang="ko-KR" sz="1050" dirty="0"/>
              <a:t>: </a:t>
            </a:r>
            <a:r>
              <a:rPr lang="en-US" altLang="ko-KR" sz="1050" dirty="0">
                <a:hlinkClick r:id="rId3"/>
              </a:rPr>
              <a:t>https://velog.io/@sontulip/how-to-db-design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dirty="0" err="1"/>
              <a:t>erd</a:t>
            </a:r>
            <a:r>
              <a:rPr lang="en-US" altLang="ko-KR" sz="1050" dirty="0"/>
              <a:t> </a:t>
            </a:r>
            <a:r>
              <a:rPr lang="ko-KR" altLang="en-US" sz="1050" dirty="0"/>
              <a:t>툴 </a:t>
            </a:r>
            <a:r>
              <a:rPr lang="en-US" altLang="ko-KR" sz="1050" dirty="0">
                <a:hlinkClick r:id="rId4"/>
              </a:rPr>
              <a:t>https://www.erdcloud.com/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826569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16984-53D2-4382-B9C6-FA464AFA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STEP1. DB </a:t>
            </a:r>
            <a:r>
              <a:rPr lang="ko-KR" altLang="en-US" dirty="0"/>
              <a:t>구상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7286C4-0C4C-49B7-9F07-0032906BB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53" y="1138335"/>
            <a:ext cx="10886472" cy="516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58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16984-53D2-4382-B9C6-FA464AFA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STEP2. </a:t>
            </a:r>
            <a:r>
              <a:rPr lang="ko-KR" altLang="en-US" dirty="0"/>
              <a:t>더미 데이터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BAFCC7-5730-418E-A050-79828CE20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15" y="676168"/>
            <a:ext cx="3090369" cy="58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68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5FBDE8A-4472-4BC3-8B1F-FB6A5F28A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20" y="886409"/>
            <a:ext cx="7749420" cy="4170784"/>
          </a:xfrm>
          <a:prstGeom prst="rect">
            <a:avLst/>
          </a:prstGeom>
          <a:ln>
            <a:solidFill>
              <a:srgbClr val="6C7DFF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716984-53D2-4382-B9C6-FA464AFA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STEP3. GIT </a:t>
            </a:r>
            <a:r>
              <a:rPr lang="ko-KR" altLang="en-US" dirty="0" err="1"/>
              <a:t>레파토리지</a:t>
            </a:r>
            <a:r>
              <a:rPr lang="ko-KR" altLang="en-US" dirty="0"/>
              <a:t>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A765E6-93BF-473A-911F-C4B112A5A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199" y="2407299"/>
            <a:ext cx="7350681" cy="3956180"/>
          </a:xfrm>
          <a:prstGeom prst="rect">
            <a:avLst/>
          </a:prstGeom>
          <a:ln>
            <a:solidFill>
              <a:srgbClr val="6C7DFF"/>
            </a:solidFill>
          </a:ln>
        </p:spPr>
      </p:pic>
    </p:spTree>
    <p:extLst>
      <p:ext uri="{BB962C8B-B14F-4D97-AF65-F5344CB8AC3E}">
        <p14:creationId xmlns:p14="http://schemas.microsoft.com/office/powerpoint/2010/main" val="524880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16984-53D2-4382-B9C6-FA464AFA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STEP4. VUE </a:t>
            </a:r>
            <a:r>
              <a:rPr lang="ko-KR" altLang="en-US" dirty="0"/>
              <a:t>프로젝트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8FE559-6304-49A6-8062-C6155BC63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0" y="956679"/>
            <a:ext cx="6162675" cy="4086225"/>
          </a:xfrm>
          <a:prstGeom prst="rect">
            <a:avLst/>
          </a:prstGeom>
          <a:ln>
            <a:solidFill>
              <a:srgbClr val="6C7DF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FA9EE-EB12-45AF-8A26-6D626F692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42"/>
          <a:stretch/>
        </p:blipFill>
        <p:spPr>
          <a:xfrm>
            <a:off x="2131851" y="3632746"/>
            <a:ext cx="4116549" cy="1857375"/>
          </a:xfrm>
          <a:prstGeom prst="rect">
            <a:avLst/>
          </a:prstGeom>
          <a:ln>
            <a:solidFill>
              <a:srgbClr val="6C7DFF"/>
            </a:solidFill>
          </a:ln>
        </p:spPr>
      </p:pic>
      <p:sp>
        <p:nvSpPr>
          <p:cNvPr id="10" name="AutoShape 4" descr="Untitled">
            <a:extLst>
              <a:ext uri="{FF2B5EF4-FFF2-40B4-BE49-F238E27FC236}">
                <a16:creationId xmlns:a16="http://schemas.microsoft.com/office/drawing/2014/main" id="{9F66BB0E-2CFB-4A31-BA58-6459DD25A5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E3B93A-4C3C-45A5-B59D-1A7BA26B1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77" y="4584468"/>
            <a:ext cx="3990975" cy="1866900"/>
          </a:xfrm>
          <a:prstGeom prst="rect">
            <a:avLst/>
          </a:prstGeom>
          <a:ln>
            <a:solidFill>
              <a:srgbClr val="6C7DFF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F547FC-C2B9-4374-8283-7F817AA198B2}"/>
              </a:ext>
            </a:extLst>
          </p:cNvPr>
          <p:cNvSpPr txBox="1"/>
          <p:nvPr/>
        </p:nvSpPr>
        <p:spPr>
          <a:xfrm>
            <a:off x="7186179" y="956679"/>
            <a:ext cx="4314481" cy="122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📌 </a:t>
            </a:r>
            <a:r>
              <a:rPr lang="en-US" altLang="ko-KR" sz="1050" b="1" dirty="0"/>
              <a:t>NPM</a:t>
            </a:r>
            <a:r>
              <a:rPr lang="ko-KR" altLang="en-US" sz="1050" b="1" dirty="0"/>
              <a:t>이란</a:t>
            </a:r>
            <a:r>
              <a:rPr lang="en-US" altLang="ko-KR" sz="1050" b="1" dirty="0"/>
              <a:t>? </a:t>
            </a:r>
          </a:p>
          <a:p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dirty="0"/>
              <a:t>Node.js</a:t>
            </a:r>
            <a:r>
              <a:rPr lang="ko-KR" altLang="en-US" sz="1050" dirty="0"/>
              <a:t>의 패키지를 관리할 수 있는 도구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dirty="0"/>
              <a:t>JavaScript</a:t>
            </a:r>
            <a:r>
              <a:rPr lang="ko-KR" altLang="en-US" sz="1050" dirty="0"/>
              <a:t>와 </a:t>
            </a:r>
            <a:r>
              <a:rPr lang="en-US" altLang="ko-KR" sz="1050" dirty="0"/>
              <a:t>Node.js</a:t>
            </a:r>
            <a:r>
              <a:rPr lang="ko-KR" altLang="en-US" sz="1050" dirty="0"/>
              <a:t>의 급격한 인기몰이에 힘입어 빠르게 성장하여 세계 최대의 패키지 저장소가 되었다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/>
              <a:t>비슷한 것으로 </a:t>
            </a:r>
            <a:r>
              <a:rPr lang="en-US" altLang="ko-KR" sz="1050" dirty="0"/>
              <a:t>Yarn</a:t>
            </a:r>
            <a:r>
              <a:rPr lang="ko-KR" altLang="en-US" sz="1050" dirty="0"/>
              <a:t>이 있다</a:t>
            </a:r>
            <a:r>
              <a:rPr lang="en-US" altLang="ko-KR" sz="1050" dirty="0"/>
              <a:t>. (</a:t>
            </a:r>
            <a:r>
              <a:rPr lang="en-US" altLang="ko-KR" sz="1050" dirty="0" err="1"/>
              <a:t>npm</a:t>
            </a:r>
            <a:r>
              <a:rPr lang="ko-KR" altLang="en-US" sz="1050" dirty="0"/>
              <a:t>의 단점을 개선하려는 </a:t>
            </a:r>
            <a:r>
              <a:rPr lang="ko-KR" altLang="en-US" sz="1050" dirty="0" err="1"/>
              <a:t>페이스북에서</a:t>
            </a:r>
            <a:r>
              <a:rPr lang="ko-KR" altLang="en-US" sz="1050" dirty="0"/>
              <a:t> 만든 자바스크립트 패키지 매니저</a:t>
            </a:r>
            <a:r>
              <a:rPr lang="en-US" altLang="ko-KR" sz="105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795106-5873-4974-ACBF-4A42D5686A11}"/>
              </a:ext>
            </a:extLst>
          </p:cNvPr>
          <p:cNvSpPr txBox="1"/>
          <p:nvPr/>
        </p:nvSpPr>
        <p:spPr>
          <a:xfrm>
            <a:off x="7186179" y="2273532"/>
            <a:ext cx="4314481" cy="1869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📌 </a:t>
            </a:r>
            <a:r>
              <a:rPr lang="en-US" altLang="ko-KR" sz="1050" b="1" dirty="0"/>
              <a:t>NPM </a:t>
            </a:r>
            <a:r>
              <a:rPr lang="ko-KR" altLang="en-US" sz="1050" b="1" dirty="0"/>
              <a:t>명령어</a:t>
            </a:r>
            <a:endParaRPr lang="en-US" altLang="ko-KR" sz="1050" b="1" dirty="0"/>
          </a:p>
          <a:p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dirty="0" err="1"/>
              <a:t>npm</a:t>
            </a:r>
            <a:r>
              <a:rPr lang="en-US" altLang="ko-KR" sz="1050" dirty="0"/>
              <a:t> </a:t>
            </a:r>
            <a:r>
              <a:rPr lang="en-US" altLang="ko-KR" sz="1050" dirty="0" err="1"/>
              <a:t>init</a:t>
            </a:r>
            <a:r>
              <a:rPr lang="en-US" altLang="ko-KR" sz="1050" dirty="0"/>
              <a:t> : </a:t>
            </a:r>
            <a:r>
              <a:rPr lang="en-US" altLang="ko-KR" sz="1050" dirty="0" err="1"/>
              <a:t>package.json</a:t>
            </a:r>
            <a:r>
              <a:rPr lang="en-US" altLang="ko-KR" sz="1050" dirty="0"/>
              <a:t> </a:t>
            </a:r>
            <a:r>
              <a:rPr lang="ko-KR" altLang="en-US" sz="1050" dirty="0"/>
              <a:t>생성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 err="1"/>
              <a:t>npm</a:t>
            </a:r>
            <a:r>
              <a:rPr lang="en-US" altLang="ko-KR" sz="1050" dirty="0"/>
              <a:t> install : </a:t>
            </a:r>
            <a:r>
              <a:rPr lang="en-US" altLang="ko-KR" sz="1050" dirty="0" err="1"/>
              <a:t>package.json</a:t>
            </a:r>
            <a:r>
              <a:rPr lang="en-US" altLang="ko-KR" sz="1050" dirty="0"/>
              <a:t> </a:t>
            </a:r>
            <a:r>
              <a:rPr lang="ko-KR" altLang="en-US" sz="1050" dirty="0"/>
              <a:t>파일 및 해당 종속성에 나열된 모든 모듈을 설치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 err="1"/>
              <a:t>npm</a:t>
            </a:r>
            <a:r>
              <a:rPr lang="en-US" altLang="ko-KR" sz="1050" dirty="0"/>
              <a:t> install </a:t>
            </a:r>
            <a:r>
              <a:rPr lang="en-US" altLang="ko-KR" sz="1050" dirty="0" err="1"/>
              <a:t>package_name</a:t>
            </a:r>
            <a:r>
              <a:rPr lang="en-US" altLang="ko-KR" sz="1050" dirty="0"/>
              <a:t>@</a:t>
            </a:r>
            <a:r>
              <a:rPr lang="ko-KR" altLang="en-US" sz="1050" dirty="0"/>
              <a:t>버전 </a:t>
            </a:r>
            <a:r>
              <a:rPr lang="en-US" altLang="ko-KR" sz="1050" dirty="0"/>
              <a:t>: </a:t>
            </a:r>
            <a:r>
              <a:rPr lang="ko-KR" altLang="en-US" sz="1050" dirty="0"/>
              <a:t>특정 패키지의 특정 버전 설치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dirty="0" err="1"/>
              <a:t>npm</a:t>
            </a:r>
            <a:r>
              <a:rPr lang="en-US" altLang="ko-KR" sz="1050" dirty="0"/>
              <a:t> install </a:t>
            </a:r>
            <a:r>
              <a:rPr lang="en-US" altLang="ko-KR" sz="1050" dirty="0" err="1"/>
              <a:t>package_name</a:t>
            </a:r>
            <a:r>
              <a:rPr lang="en-US" altLang="ko-KR" sz="1050" dirty="0"/>
              <a:t> -g : </a:t>
            </a:r>
            <a:r>
              <a:rPr lang="ko-KR" altLang="en-US" sz="1050" dirty="0"/>
              <a:t>옵션</a:t>
            </a:r>
            <a:r>
              <a:rPr lang="en-US" altLang="ko-KR" sz="1050" dirty="0"/>
              <a:t>. </a:t>
            </a:r>
            <a:r>
              <a:rPr lang="ko-KR" altLang="en-US" sz="1050" dirty="0"/>
              <a:t>글로벌로 설치</a:t>
            </a:r>
            <a:r>
              <a:rPr lang="en-US" altLang="ko-KR" sz="1050" dirty="0"/>
              <a:t>. </a:t>
            </a:r>
            <a:r>
              <a:rPr lang="ko-KR" altLang="en-US" sz="1050" dirty="0"/>
              <a:t>로컬의 다른 프로젝트도 이 패키지를 사용 가능하게 됩니다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 err="1"/>
              <a:t>npm</a:t>
            </a:r>
            <a:r>
              <a:rPr lang="en-US" altLang="ko-KR" sz="1050" dirty="0"/>
              <a:t> uninstall : </a:t>
            </a:r>
            <a:r>
              <a:rPr lang="ko-KR" altLang="en-US" sz="1050" dirty="0"/>
              <a:t>패키지 삭제 명령어입니다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 err="1"/>
              <a:t>npm</a:t>
            </a:r>
            <a:r>
              <a:rPr lang="en-US" altLang="ko-KR" sz="1050" dirty="0"/>
              <a:t> update : </a:t>
            </a:r>
            <a:r>
              <a:rPr lang="ko-KR" altLang="en-US" sz="1050" dirty="0"/>
              <a:t>설치한 패키지들을 업데이트해줍니다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 err="1"/>
              <a:t>npm</a:t>
            </a:r>
            <a:r>
              <a:rPr lang="en-US" altLang="ko-KR" sz="1050" dirty="0"/>
              <a:t> dedupe : </a:t>
            </a:r>
            <a:r>
              <a:rPr lang="ko-KR" altLang="en-US" sz="1050" dirty="0"/>
              <a:t>중복 설치된 패키지들을 정리해주는 명령어입니다</a:t>
            </a:r>
            <a:r>
              <a:rPr lang="en-US" altLang="ko-KR" sz="105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77B22-0AC8-4BF4-8B0A-A0BF5DB712EF}"/>
              </a:ext>
            </a:extLst>
          </p:cNvPr>
          <p:cNvSpPr txBox="1"/>
          <p:nvPr/>
        </p:nvSpPr>
        <p:spPr>
          <a:xfrm>
            <a:off x="7186179" y="4236716"/>
            <a:ext cx="4314481" cy="2354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📌 </a:t>
            </a:r>
            <a:r>
              <a:rPr lang="en-US" altLang="ko-KR" sz="1050" b="1" dirty="0"/>
              <a:t>NPM RUN !</a:t>
            </a:r>
          </a:p>
          <a:p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자바스크립트 프로젝트에서 개발을 </a:t>
            </a:r>
            <a:r>
              <a:rPr lang="ko-KR" altLang="en-US" sz="1050" dirty="0" err="1"/>
              <a:t>진행하다보면</a:t>
            </a:r>
            <a:r>
              <a:rPr lang="ko-KR" altLang="en-US" sz="1050" dirty="0"/>
              <a:t> 테스트나 빌드</a:t>
            </a:r>
            <a:r>
              <a:rPr lang="en-US" altLang="ko-KR" sz="1050" dirty="0"/>
              <a:t>(build), </a:t>
            </a:r>
            <a:r>
              <a:rPr lang="ko-KR" altLang="en-US" sz="1050" dirty="0" err="1"/>
              <a:t>린트</a:t>
            </a:r>
            <a:r>
              <a:rPr lang="en-US" altLang="ko-KR" sz="1050" dirty="0"/>
              <a:t>(lint), </a:t>
            </a:r>
            <a:r>
              <a:rPr lang="ko-KR" altLang="en-US" sz="1050" dirty="0"/>
              <a:t>포맷</a:t>
            </a:r>
            <a:r>
              <a:rPr lang="en-US" altLang="ko-KR" sz="1050" dirty="0"/>
              <a:t>(format)</a:t>
            </a:r>
            <a:r>
              <a:rPr lang="ko-KR" altLang="en-US" sz="1050" dirty="0"/>
              <a:t>처럼 반복적으로 수행해야하는 작업들이 생기기 마련입니다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각 작업은 일반적으로 특정한 개발 도구의 명령어를 </a:t>
            </a:r>
            <a:r>
              <a:rPr lang="ko-KR" altLang="en-US" sz="1050" dirty="0" err="1"/>
              <a:t>실행하게되는데요</a:t>
            </a:r>
            <a:r>
              <a:rPr lang="en-US" altLang="ko-KR" sz="1050" dirty="0"/>
              <a:t>. </a:t>
            </a:r>
            <a:r>
              <a:rPr lang="ko-KR" altLang="en-US" sz="1050" dirty="0"/>
              <a:t>예를 들어</a:t>
            </a:r>
            <a:r>
              <a:rPr lang="en-US" altLang="ko-KR" sz="1050" dirty="0"/>
              <a:t>, </a:t>
            </a:r>
            <a:r>
              <a:rPr lang="ko-KR" altLang="en-US" sz="1050" dirty="0"/>
              <a:t>테스트를 수행할 때는 </a:t>
            </a:r>
            <a:r>
              <a:rPr lang="en-US" altLang="ko-KR" sz="1050" dirty="0"/>
              <a:t>Jest</a:t>
            </a:r>
            <a:r>
              <a:rPr lang="ko-KR" altLang="en-US" sz="1050" dirty="0"/>
              <a:t>나 </a:t>
            </a:r>
            <a:r>
              <a:rPr lang="en-US" altLang="ko-KR" sz="1050" dirty="0"/>
              <a:t>Mocha</a:t>
            </a:r>
            <a:r>
              <a:rPr lang="ko-KR" altLang="en-US" sz="1050" dirty="0"/>
              <a:t>와 같은 테스트 러너</a:t>
            </a:r>
            <a:r>
              <a:rPr lang="en-US" altLang="ko-KR" sz="1050" dirty="0"/>
              <a:t>(runner)</a:t>
            </a:r>
            <a:r>
              <a:rPr lang="ko-KR" altLang="en-US" sz="1050" dirty="0"/>
              <a:t>를 실행하고</a:t>
            </a:r>
            <a:r>
              <a:rPr lang="en-US" altLang="ko-KR" sz="1050" dirty="0"/>
              <a:t>, </a:t>
            </a:r>
            <a:r>
              <a:rPr lang="ko-KR" altLang="en-US" sz="1050" dirty="0"/>
              <a:t>빌드를 수행할 때는 </a:t>
            </a:r>
            <a:r>
              <a:rPr lang="en-US" altLang="ko-KR" sz="1050" dirty="0"/>
              <a:t>Webpack</a:t>
            </a:r>
            <a:r>
              <a:rPr lang="ko-KR" altLang="en-US" sz="1050" dirty="0"/>
              <a:t>이나 </a:t>
            </a:r>
            <a:r>
              <a:rPr lang="en-US" altLang="ko-KR" sz="1050" dirty="0"/>
              <a:t>Parcel</a:t>
            </a:r>
            <a:r>
              <a:rPr lang="ko-KR" altLang="en-US" sz="1050" dirty="0"/>
              <a:t>과 같은 번들러</a:t>
            </a:r>
            <a:r>
              <a:rPr lang="en-US" altLang="ko-KR" sz="1050" dirty="0"/>
              <a:t>(bundler)</a:t>
            </a:r>
            <a:r>
              <a:rPr lang="ko-KR" altLang="en-US" sz="1050" dirty="0"/>
              <a:t>를 실행하고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린트를</a:t>
            </a:r>
            <a:r>
              <a:rPr lang="ko-KR" altLang="en-US" sz="1050" dirty="0"/>
              <a:t> 수행할 때는 </a:t>
            </a:r>
            <a:r>
              <a:rPr lang="en-US" altLang="ko-KR" sz="1050" dirty="0" err="1"/>
              <a:t>ESLint</a:t>
            </a:r>
            <a:r>
              <a:rPr lang="ko-KR" altLang="en-US" sz="1050" dirty="0"/>
              <a:t>와 같은 </a:t>
            </a:r>
            <a:r>
              <a:rPr lang="ko-KR" altLang="en-US" sz="1050" dirty="0" err="1"/>
              <a:t>린터</a:t>
            </a:r>
            <a:r>
              <a:rPr lang="en-US" altLang="ko-KR" sz="1050" dirty="0"/>
              <a:t>(linter)</a:t>
            </a:r>
            <a:r>
              <a:rPr lang="ko-KR" altLang="en-US" sz="1050" dirty="0"/>
              <a:t>를 실행하게 됩니다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dirty="0" err="1"/>
              <a:t>npm</a:t>
            </a:r>
            <a:r>
              <a:rPr lang="en-US" altLang="ko-KR" sz="1050" dirty="0"/>
              <a:t> run dev  : </a:t>
            </a:r>
            <a:r>
              <a:rPr lang="ko-KR" altLang="en-US" sz="1050" dirty="0"/>
              <a:t>개발 버전 실행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dirty="0" err="1"/>
              <a:t>Npm</a:t>
            </a:r>
            <a:r>
              <a:rPr lang="en-US" altLang="ko-KR" sz="1050" dirty="0"/>
              <a:t> run preview : </a:t>
            </a:r>
            <a:r>
              <a:rPr lang="ko-KR" altLang="en-US" sz="1050" dirty="0"/>
              <a:t>빌드</a:t>
            </a:r>
            <a:r>
              <a:rPr lang="en-US" altLang="ko-KR" sz="1050" dirty="0"/>
              <a:t>(</a:t>
            </a:r>
            <a:r>
              <a:rPr lang="ko-KR" altLang="en-US" sz="1050" dirty="0"/>
              <a:t>배포</a:t>
            </a:r>
            <a:r>
              <a:rPr lang="en-US" altLang="ko-KR" sz="1050" dirty="0"/>
              <a:t>)</a:t>
            </a:r>
            <a:r>
              <a:rPr lang="ko-KR" altLang="en-US" sz="1050" dirty="0"/>
              <a:t> 버전 실행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dirty="0" err="1"/>
              <a:t>Npm</a:t>
            </a:r>
            <a:r>
              <a:rPr lang="en-US" altLang="ko-KR" sz="1050" dirty="0"/>
              <a:t> run build  : </a:t>
            </a:r>
            <a:r>
              <a:rPr lang="ko-KR" altLang="en-US" sz="1050" dirty="0"/>
              <a:t>빌드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843828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16984-53D2-4382-B9C6-FA464AFA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9" y="97919"/>
            <a:ext cx="6096000" cy="32327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STEP5. </a:t>
            </a:r>
            <a:r>
              <a:rPr lang="ko-KR" altLang="en-US" dirty="0"/>
              <a:t>생성된 프로젝트 </a:t>
            </a:r>
            <a:r>
              <a:rPr lang="en-US" altLang="ko-KR" dirty="0"/>
              <a:t>git</a:t>
            </a:r>
            <a:r>
              <a:rPr lang="ko-KR" altLang="en-US" dirty="0"/>
              <a:t>에 </a:t>
            </a:r>
            <a:r>
              <a:rPr lang="en-US" altLang="ko-KR" dirty="0"/>
              <a:t>push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72039D-6A1A-4286-ACC7-7ACC7F84C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78" y="1260020"/>
            <a:ext cx="6472335" cy="3603914"/>
          </a:xfrm>
          <a:prstGeom prst="rect">
            <a:avLst/>
          </a:prstGeom>
          <a:ln>
            <a:solidFill>
              <a:srgbClr val="6C7DFF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3E2B4D-7D45-4FE4-A462-9E6AF19A4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87" y="2547646"/>
            <a:ext cx="6472335" cy="3603914"/>
          </a:xfrm>
          <a:prstGeom prst="rect">
            <a:avLst/>
          </a:prstGeom>
          <a:ln>
            <a:solidFill>
              <a:srgbClr val="6C7DFF"/>
            </a:solidFill>
          </a:ln>
        </p:spPr>
      </p:pic>
    </p:spTree>
    <p:extLst>
      <p:ext uri="{BB962C8B-B14F-4D97-AF65-F5344CB8AC3E}">
        <p14:creationId xmlns:p14="http://schemas.microsoft.com/office/powerpoint/2010/main" val="755539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C4372B-8703-4588-907A-7331D82E1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04"/>
          <a:stretch/>
        </p:blipFill>
        <p:spPr>
          <a:xfrm>
            <a:off x="8170850" y="4229390"/>
            <a:ext cx="4021150" cy="263398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716984-53D2-4382-B9C6-FA464AFA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9" y="97919"/>
            <a:ext cx="6096000" cy="32327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STEP6. </a:t>
            </a:r>
            <a:r>
              <a:rPr lang="ko-KR" altLang="en-US" dirty="0"/>
              <a:t>열심히</a:t>
            </a:r>
            <a:r>
              <a:rPr lang="en-US" altLang="ko-KR" dirty="0"/>
              <a:t>….</a:t>
            </a:r>
            <a:r>
              <a:rPr lang="ko-KR" altLang="en-US" dirty="0"/>
              <a:t>코딩하기</a:t>
            </a:r>
            <a:r>
              <a:rPr lang="en-US" altLang="ko-KR" dirty="0"/>
              <a:t>…..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87A498-BF82-48A6-93DB-15B81C849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595"/>
            <a:ext cx="4827014" cy="19210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07FA6F-0338-4D49-9E25-E4D7574CC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014" y="532374"/>
            <a:ext cx="7364986" cy="28128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29ACF0-1CC7-49D9-B796-C7158353EB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57" r="28007"/>
          <a:stretch/>
        </p:blipFill>
        <p:spPr>
          <a:xfrm>
            <a:off x="8217779" y="1881780"/>
            <a:ext cx="3974222" cy="26339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9DE15B-3F2F-4218-91E2-AC1F38A9A8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7125" y="2199313"/>
            <a:ext cx="1686160" cy="6954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787823-F2DD-477A-9321-2F83B12E02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8146" y="5922186"/>
            <a:ext cx="5143854" cy="9614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DB6575-FBEE-46A3-BD90-8DF7E7CB6E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4163" y="4163155"/>
            <a:ext cx="6615104" cy="22259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5CFA77-FCF5-46DA-AA9D-DB6235FDBE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1066" y="1938795"/>
            <a:ext cx="4918441" cy="34669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117CB3-7A3D-49C3-AABB-868D4EA36E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1863" y="3496974"/>
            <a:ext cx="2476846" cy="25721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A441E1A2-371C-48A9-8D8B-640FC6ED56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7169137">
            <a:off x="5691835" y="5246657"/>
            <a:ext cx="342900" cy="3429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E78BAB-C28C-4772-94B9-7E469CB6BF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7249">
            <a:off x="2019658" y="739477"/>
            <a:ext cx="1011812" cy="10713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3CA8C6-D491-437F-BE02-C3790F6D11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6424">
            <a:off x="7316809" y="2547024"/>
            <a:ext cx="994902" cy="10534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8E535A3-15AA-4D4B-B457-6C313B88FD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17913">
            <a:off x="2315571" y="3855918"/>
            <a:ext cx="734992" cy="7782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C522808-9DB5-4735-AF92-81F998073A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7249">
            <a:off x="9386501" y="4502677"/>
            <a:ext cx="1011812" cy="107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76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2808-3646-4D4E-AECE-8DEAA69D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모던 웹의 이해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71058-6010-47E0-BB5A-EFCD9CAD99E1}"/>
              </a:ext>
            </a:extLst>
          </p:cNvPr>
          <p:cNvSpPr txBox="1"/>
          <p:nvPr/>
        </p:nvSpPr>
        <p:spPr>
          <a:xfrm>
            <a:off x="606708" y="794040"/>
            <a:ext cx="5079713" cy="2411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MPA</a:t>
            </a: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multiple-page application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클라이언트의 </a:t>
            </a:r>
            <a:r>
              <a:rPr lang="ko-KR" altLang="en-US" sz="1200" dirty="0" err="1"/>
              <a:t>리퀘스트</a:t>
            </a:r>
            <a:r>
              <a:rPr lang="en-US" altLang="ko-KR" sz="1200" dirty="0"/>
              <a:t>request</a:t>
            </a:r>
            <a:r>
              <a:rPr lang="ko-KR" altLang="en-US" sz="1200" dirty="0"/>
              <a:t>가 있을 때마다 서버로부터 리소스</a:t>
            </a:r>
            <a:r>
              <a:rPr lang="en-US" altLang="ko-KR" sz="1200" dirty="0"/>
              <a:t>resource</a:t>
            </a:r>
            <a:r>
              <a:rPr lang="ko-KR" altLang="en-US" sz="1200" dirty="0"/>
              <a:t>들과 데이터를 받아와 화면에 새롭게 렌더링</a:t>
            </a:r>
            <a:r>
              <a:rPr lang="en-US" altLang="ko-KR" sz="1200" dirty="0"/>
              <a:t>rendering</a:t>
            </a:r>
            <a:r>
              <a:rPr lang="ko-KR" altLang="en-US" sz="1200" dirty="0"/>
              <a:t>을 하는 방식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예를 들면</a:t>
            </a:r>
            <a:r>
              <a:rPr lang="en-US" altLang="ko-KR" sz="1200" dirty="0"/>
              <a:t>, </a:t>
            </a:r>
            <a:r>
              <a:rPr lang="ko-KR" altLang="en-US" sz="1200" dirty="0"/>
              <a:t>링크 </a:t>
            </a:r>
            <a:r>
              <a:rPr lang="en-US" altLang="ko-KR" sz="1200" dirty="0"/>
              <a:t>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="#"&gt;</a:t>
            </a:r>
            <a:r>
              <a:rPr lang="ko-KR" altLang="en-US" sz="1200" dirty="0"/>
              <a:t>를 클릭하면 해당 페이지로 이동하게 되며</a:t>
            </a:r>
            <a:r>
              <a:rPr lang="en-US" altLang="ko-KR" sz="1200" dirty="0"/>
              <a:t>, </a:t>
            </a:r>
            <a:r>
              <a:rPr lang="ko-KR" altLang="en-US" sz="1200" dirty="0"/>
              <a:t>명시 되어있는 자원을 서버로 요청하여 응답을 받아 오는 형태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SEO(</a:t>
            </a:r>
            <a:r>
              <a:rPr lang="ko-KR" altLang="en-US" sz="1200" dirty="0"/>
              <a:t>검색엔진최적화</a:t>
            </a:r>
            <a:r>
              <a:rPr lang="en-US" altLang="ko-KR" sz="1200" dirty="0"/>
              <a:t>)</a:t>
            </a:r>
            <a:r>
              <a:rPr lang="ko-KR" altLang="en-US" sz="1200" dirty="0"/>
              <a:t>에 친화적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5C1B47-4B6A-4B4A-A81B-B859E2723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88" y="3781885"/>
            <a:ext cx="4674188" cy="25495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8AE49C-0592-4C92-A6D1-F60053A44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1" y="3781885"/>
            <a:ext cx="4674188" cy="25495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78A545-8473-4A08-BD0D-087D2A527B56}"/>
              </a:ext>
            </a:extLst>
          </p:cNvPr>
          <p:cNvSpPr txBox="1"/>
          <p:nvPr/>
        </p:nvSpPr>
        <p:spPr>
          <a:xfrm>
            <a:off x="6432126" y="794040"/>
            <a:ext cx="5079713" cy="2134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SPA</a:t>
            </a: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Single Page Application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최초 로드 시</a:t>
            </a:r>
            <a:r>
              <a:rPr lang="en-US" altLang="ko-KR" sz="1200" dirty="0"/>
              <a:t>, </a:t>
            </a:r>
            <a:r>
              <a:rPr lang="ko-KR" altLang="en-US" sz="1200" dirty="0"/>
              <a:t>전체 페이지를 로드 한 후부터는 기존의 페이지와 비교하여 갱신이 필요한 특정 부분만을 </a:t>
            </a:r>
            <a:r>
              <a:rPr lang="en-US" altLang="ko-KR" sz="1200" dirty="0"/>
              <a:t>json</a:t>
            </a:r>
            <a:r>
              <a:rPr lang="ko-KR" altLang="en-US" sz="1200" dirty="0"/>
              <a:t>형태로 데이터를 가져와 바인딩</a:t>
            </a:r>
            <a:r>
              <a:rPr lang="en-US" altLang="ko-KR" sz="1200" dirty="0"/>
              <a:t>binding</a:t>
            </a:r>
            <a:r>
              <a:rPr lang="ko-KR" altLang="en-US" sz="1200" dirty="0"/>
              <a:t>합니다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따라서</a:t>
            </a:r>
            <a:r>
              <a:rPr lang="en-US" altLang="ko-KR" sz="1200" dirty="0"/>
              <a:t>, SPA</a:t>
            </a:r>
            <a:r>
              <a:rPr lang="ko-KR" altLang="en-US" sz="1200" dirty="0"/>
              <a:t>방식은 </a:t>
            </a:r>
            <a:r>
              <a:rPr lang="en-US" altLang="ko-KR" sz="1200" dirty="0"/>
              <a:t>Ajax(3</a:t>
            </a:r>
            <a:r>
              <a:rPr lang="ko-KR" altLang="en-US" sz="1200" dirty="0"/>
              <a:t>번 참고</a:t>
            </a:r>
            <a:r>
              <a:rPr lang="en-US" altLang="ko-KR" sz="1200" dirty="0"/>
              <a:t>)</a:t>
            </a:r>
            <a:r>
              <a:rPr lang="ko-KR" altLang="en-US" sz="1200" dirty="0"/>
              <a:t>로 데이터를 가져와 필요한 부분만을 갱신 하도록 자바스크립트를 작성합니다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2520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16984-53D2-4382-B9C6-FA464AFA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9" y="97919"/>
            <a:ext cx="6096000" cy="32327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코드 리뷰 </a:t>
            </a:r>
            <a:r>
              <a:rPr lang="en-US" altLang="ko-KR" dirty="0"/>
              <a:t>– </a:t>
            </a:r>
            <a:r>
              <a:rPr lang="ko-KR" altLang="en-US" dirty="0" err="1"/>
              <a:t>파일트리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FBA3A8-FDCA-45F3-AFD8-8E99F86B0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19" y="703500"/>
            <a:ext cx="1627370" cy="6056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00FEAB-861B-44DC-BAFD-2ECA26494F03}"/>
              </a:ext>
            </a:extLst>
          </p:cNvPr>
          <p:cNvSpPr txBox="1"/>
          <p:nvPr/>
        </p:nvSpPr>
        <p:spPr>
          <a:xfrm>
            <a:off x="2004695" y="793101"/>
            <a:ext cx="7109926" cy="5899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err="1"/>
              <a:t>vscode</a:t>
            </a:r>
            <a:r>
              <a:rPr lang="en-US" altLang="ko-KR" sz="1100" dirty="0"/>
              <a:t> : </a:t>
            </a:r>
            <a:r>
              <a:rPr lang="en-US" altLang="ko-KR" sz="1100" dirty="0" err="1"/>
              <a:t>vsCode</a:t>
            </a:r>
            <a:r>
              <a:rPr lang="en-US" altLang="ko-KR" sz="1100" dirty="0"/>
              <a:t> </a:t>
            </a:r>
            <a:r>
              <a:rPr lang="ko-KR" altLang="en-US" sz="1100" dirty="0"/>
              <a:t>설정 관련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/>
              <a:t>dist</a:t>
            </a:r>
            <a:r>
              <a:rPr lang="en-US" altLang="ko-KR" sz="1100" dirty="0"/>
              <a:t> : build </a:t>
            </a:r>
            <a:r>
              <a:rPr lang="ko-KR" altLang="en-US" sz="1100" dirty="0"/>
              <a:t>해서 만들어지는 파일들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/>
              <a:t>node_modules</a:t>
            </a:r>
            <a:r>
              <a:rPr lang="en-US" altLang="ko-KR" sz="1100" dirty="0"/>
              <a:t> : </a:t>
            </a:r>
            <a:r>
              <a:rPr lang="ko-KR" altLang="en-US" sz="1100" dirty="0"/>
              <a:t>프로젝트에 사용되는 </a:t>
            </a:r>
            <a:r>
              <a:rPr lang="en-US" altLang="ko-KR" sz="1100" dirty="0"/>
              <a:t>node </a:t>
            </a:r>
            <a:r>
              <a:rPr lang="ko-KR" altLang="en-US" sz="1100" dirty="0"/>
              <a:t>모듈들 위치 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scss</a:t>
            </a:r>
            <a:r>
              <a:rPr lang="en-US" altLang="ko-KR" sz="1100" dirty="0"/>
              <a:t> </a:t>
            </a:r>
            <a:r>
              <a:rPr lang="ko-KR" altLang="en-US" sz="1100" dirty="0"/>
              <a:t>모듈 등</a:t>
            </a:r>
            <a:r>
              <a:rPr lang="en-US" altLang="ko-KR" sz="1100" dirty="0"/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public : </a:t>
            </a:r>
            <a:r>
              <a:rPr lang="ko-KR" altLang="en-US" sz="1100" dirty="0"/>
              <a:t>빌드 </a:t>
            </a:r>
            <a:r>
              <a:rPr lang="ko-KR" altLang="en-US" sz="1100" dirty="0" err="1"/>
              <a:t>출력시</a:t>
            </a:r>
            <a:r>
              <a:rPr lang="ko-KR" altLang="en-US" sz="1100" dirty="0"/>
              <a:t> 특정</a:t>
            </a:r>
            <a:r>
              <a:rPr lang="en-US" altLang="ko-KR" sz="1100" dirty="0"/>
              <a:t>/</a:t>
            </a:r>
            <a:r>
              <a:rPr lang="ko-KR" altLang="en-US" sz="1100" dirty="0"/>
              <a:t>특별한 이름을 가진 파일이 필요한 경우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/>
              <a:t>src</a:t>
            </a:r>
            <a:r>
              <a:rPr lang="en-US" altLang="ko-KR" sz="1100" dirty="0"/>
              <a:t> : </a:t>
            </a:r>
            <a:r>
              <a:rPr lang="ko-KR" altLang="en-US" sz="1100" dirty="0"/>
              <a:t>빌드 될 때 필요한 파일들 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assets : </a:t>
            </a:r>
            <a:r>
              <a:rPr lang="ko-KR" altLang="en-US" sz="1100" dirty="0" err="1"/>
              <a:t>에셋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imgae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css</a:t>
            </a:r>
            <a:r>
              <a:rPr lang="en-US" altLang="ko-KR" sz="1100" dirty="0"/>
              <a:t> </a:t>
            </a:r>
            <a:r>
              <a:rPr lang="ko-KR" altLang="en-US" sz="1100" dirty="0"/>
              <a:t>등</a:t>
            </a:r>
            <a:r>
              <a:rPr lang="en-US" altLang="ko-KR" sz="1100" dirty="0"/>
              <a:t>) </a:t>
            </a:r>
            <a:r>
              <a:rPr lang="ko-KR" altLang="en-US" sz="1100" dirty="0"/>
              <a:t>의 파일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   </a:t>
            </a:r>
            <a:r>
              <a:rPr lang="en-US" altLang="ko-KR" sz="1100" dirty="0" err="1"/>
              <a:t>css</a:t>
            </a:r>
            <a:r>
              <a:rPr lang="en-US" altLang="ko-KR" sz="1100" dirty="0"/>
              <a:t> : </a:t>
            </a:r>
            <a:r>
              <a:rPr lang="en-US" altLang="ko-KR" sz="1100" dirty="0" err="1"/>
              <a:t>css</a:t>
            </a:r>
            <a:r>
              <a:rPr lang="en-US" altLang="ko-KR" sz="1100" dirty="0"/>
              <a:t> </a:t>
            </a:r>
            <a:r>
              <a:rPr lang="ko-KR" altLang="en-US" sz="1100" dirty="0"/>
              <a:t>파일 위치</a:t>
            </a:r>
            <a:r>
              <a:rPr lang="en-US" altLang="ko-KR" sz="1100" dirty="0"/>
              <a:t>.  SCSS </a:t>
            </a:r>
            <a:r>
              <a:rPr lang="ko-KR" altLang="en-US" sz="1100" dirty="0"/>
              <a:t>파일은 </a:t>
            </a:r>
            <a:r>
              <a:rPr lang="en-US" altLang="ko-KR" sz="1100" dirty="0"/>
              <a:t>SCSS 7-1 </a:t>
            </a:r>
            <a:r>
              <a:rPr lang="ko-KR" altLang="en-US" sz="1100" dirty="0"/>
              <a:t>패턴을 변형하여 사용했다</a:t>
            </a:r>
            <a:r>
              <a:rPr lang="en-US" altLang="ko-KR" sz="1100" dirty="0"/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abstracts : </a:t>
            </a:r>
            <a:r>
              <a:rPr lang="ko-KR" altLang="en-US" sz="1100" dirty="0"/>
              <a:t>프로젝트에서 사용되는 전역 변수와 믹스인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scss</a:t>
            </a:r>
            <a:r>
              <a:rPr lang="en-US" altLang="ko-KR" sz="1100" dirty="0"/>
              <a:t> </a:t>
            </a:r>
            <a:r>
              <a:rPr lang="ko-KR" altLang="en-US" sz="1100" dirty="0"/>
              <a:t>함수에 대한 폴더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base : </a:t>
            </a:r>
            <a:r>
              <a:rPr lang="ko-KR" altLang="en-US" sz="1100" dirty="0"/>
              <a:t>프로젝트의 뼈대가 되는 디폴트 스타일</a:t>
            </a:r>
            <a:r>
              <a:rPr lang="en-US" altLang="ko-KR" sz="1100" dirty="0"/>
              <a:t>, </a:t>
            </a:r>
            <a:r>
              <a:rPr lang="ko-KR" altLang="en-US" sz="1100" dirty="0"/>
              <a:t>폰트 스타일과 관련된 파일이 위치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components : </a:t>
            </a:r>
            <a:r>
              <a:rPr lang="ko-KR" altLang="en-US" sz="1100" dirty="0"/>
              <a:t>공통적으로 사용되는 컴포넌트 스타일에 대한 폴더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layout : </a:t>
            </a:r>
            <a:r>
              <a:rPr lang="ko-KR" altLang="en-US" sz="1100" dirty="0"/>
              <a:t>공통적으로 사용되는 레이아웃 스타일에 대한 폴더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pages : </a:t>
            </a:r>
            <a:r>
              <a:rPr lang="ko-KR" altLang="en-US" sz="1100" dirty="0"/>
              <a:t>페이지에만 한정된 스타일을 다루는 폴더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vendors : </a:t>
            </a:r>
            <a:r>
              <a:rPr lang="ko-KR" altLang="en-US" sz="1100" dirty="0"/>
              <a:t>외부 플러그인 관련 폴더 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    font : font </a:t>
            </a:r>
            <a:r>
              <a:rPr lang="ko-KR" altLang="en-US" sz="1100" dirty="0"/>
              <a:t>관련 파일 위치 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    images : </a:t>
            </a:r>
            <a:r>
              <a:rPr lang="en-US" altLang="ko-KR" sz="1100" dirty="0" err="1"/>
              <a:t>vue</a:t>
            </a:r>
            <a:r>
              <a:rPr lang="en-US" altLang="ko-KR" sz="1100" dirty="0"/>
              <a:t> </a:t>
            </a:r>
            <a:r>
              <a:rPr lang="ko-KR" altLang="en-US" sz="1100" dirty="0"/>
              <a:t>컴포넌트로 만든 </a:t>
            </a:r>
            <a:r>
              <a:rPr lang="en-US" altLang="ko-KR" sz="1100" dirty="0" err="1"/>
              <a:t>svg</a:t>
            </a:r>
            <a:r>
              <a:rPr lang="en-US" altLang="ko-KR" sz="1100" dirty="0"/>
              <a:t> </a:t>
            </a:r>
            <a:r>
              <a:rPr lang="ko-KR" altLang="en-US" sz="1100" dirty="0"/>
              <a:t>이미지 위치</a:t>
            </a:r>
            <a:r>
              <a:rPr lang="en-US" altLang="ko-KR" sz="1100" dirty="0"/>
              <a:t>. </a:t>
            </a:r>
            <a:r>
              <a:rPr lang="ko-KR" altLang="en-US" sz="1100" dirty="0"/>
              <a:t>절대 경로가 필요한 </a:t>
            </a:r>
            <a:r>
              <a:rPr lang="en-US" altLang="ko-KR" sz="1100" dirty="0"/>
              <a:t>image</a:t>
            </a:r>
            <a:r>
              <a:rPr lang="ko-KR" altLang="en-US" sz="1100" dirty="0"/>
              <a:t>들은 </a:t>
            </a:r>
            <a:r>
              <a:rPr lang="en-US" altLang="ko-KR" sz="1100" dirty="0"/>
              <a:t>public </a:t>
            </a:r>
            <a:r>
              <a:rPr lang="ko-KR" altLang="en-US" sz="1100" dirty="0"/>
              <a:t>경로에 적용함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components : </a:t>
            </a:r>
            <a:r>
              <a:rPr lang="ko-KR" altLang="en-US" sz="1100" dirty="0"/>
              <a:t>공통적으로 사용되는 </a:t>
            </a:r>
            <a:r>
              <a:rPr lang="en-US" altLang="ko-KR" sz="1100" dirty="0" err="1"/>
              <a:t>vue</a:t>
            </a:r>
            <a:r>
              <a:rPr lang="en-US" altLang="ko-KR" sz="1100" dirty="0"/>
              <a:t> </a:t>
            </a:r>
            <a:r>
              <a:rPr lang="ko-KR" altLang="en-US" sz="1100" dirty="0"/>
              <a:t>컴포넌트 파일 위치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router : </a:t>
            </a:r>
            <a:r>
              <a:rPr lang="en-US" altLang="ko-KR" sz="1100" dirty="0" err="1"/>
              <a:t>vue</a:t>
            </a:r>
            <a:r>
              <a:rPr lang="ko-KR" altLang="en-US" sz="1100" dirty="0"/>
              <a:t>의 </a:t>
            </a:r>
            <a:r>
              <a:rPr lang="en-US" altLang="ko-KR" sz="1100" dirty="0"/>
              <a:t>router </a:t>
            </a:r>
            <a:r>
              <a:rPr lang="ko-KR" altLang="en-US" sz="1100" dirty="0"/>
              <a:t>설정 관련하여 설정 </a:t>
            </a:r>
            <a:r>
              <a:rPr lang="ko-KR" altLang="en-US" sz="1100" dirty="0" err="1"/>
              <a:t>할수</a:t>
            </a:r>
            <a:r>
              <a:rPr lang="ko-KR" altLang="en-US" sz="1100" dirty="0"/>
              <a:t> 있는 </a:t>
            </a:r>
            <a:r>
              <a:rPr lang="en-US" altLang="ko-KR" sz="1100" dirty="0"/>
              <a:t>index.js </a:t>
            </a:r>
            <a:r>
              <a:rPr lang="ko-KR" altLang="en-US" sz="1100" dirty="0"/>
              <a:t>위치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stores : </a:t>
            </a:r>
            <a:r>
              <a:rPr lang="en-US" altLang="ko-KR" sz="1100" dirty="0" err="1"/>
              <a:t>vue</a:t>
            </a:r>
            <a:r>
              <a:rPr lang="ko-KR" altLang="en-US" sz="1100" dirty="0"/>
              <a:t>의 </a:t>
            </a:r>
            <a:r>
              <a:rPr lang="en-US" altLang="ko-KR" sz="1100" dirty="0"/>
              <a:t>store</a:t>
            </a:r>
            <a:r>
              <a:rPr lang="ko-KR" altLang="en-US" sz="1100" dirty="0"/>
              <a:t>에서 제어할 파일 위치 하는 폴더</a:t>
            </a:r>
            <a:r>
              <a:rPr lang="en-US" altLang="ko-KR" sz="1100" dirty="0"/>
              <a:t>. </a:t>
            </a:r>
            <a:r>
              <a:rPr lang="ko-KR" altLang="en-US" sz="1100" dirty="0"/>
              <a:t>프로젝트에서는 사용하지 않았다</a:t>
            </a:r>
            <a:r>
              <a:rPr lang="en-US" altLang="ko-KR" sz="11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view : </a:t>
            </a:r>
            <a:r>
              <a:rPr lang="ko-KR" altLang="en-US" sz="1100" dirty="0"/>
              <a:t>라우팅 해서 받는 페이지 </a:t>
            </a:r>
            <a:r>
              <a:rPr lang="en-US" altLang="ko-KR" sz="1100" dirty="0" err="1"/>
              <a:t>vue</a:t>
            </a:r>
            <a:r>
              <a:rPr lang="en-US" altLang="ko-KR" sz="1100" dirty="0"/>
              <a:t> </a:t>
            </a:r>
            <a:r>
              <a:rPr lang="ko-KR" altLang="en-US" sz="1100" dirty="0"/>
              <a:t>파일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 err="1"/>
              <a:t>App.vue</a:t>
            </a:r>
            <a:r>
              <a:rPr lang="en-US" altLang="ko-KR" sz="1100" dirty="0"/>
              <a:t> : main </a:t>
            </a:r>
            <a:r>
              <a:rPr lang="en-US" altLang="ko-KR" sz="1100" dirty="0" err="1"/>
              <a:t>js</a:t>
            </a:r>
            <a:r>
              <a:rPr lang="ko-KR" altLang="en-US" sz="1100" dirty="0"/>
              <a:t>에서 시행 되어 가장 먼저 생성되는 통합 컴포넌트 파일</a:t>
            </a:r>
            <a:r>
              <a:rPr lang="en-US" altLang="ko-KR" sz="11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main.js : </a:t>
            </a:r>
            <a:r>
              <a:rPr lang="ko-KR" altLang="en-US" sz="1100" dirty="0"/>
              <a:t>가장 먼저 실행되는 </a:t>
            </a:r>
            <a:r>
              <a:rPr lang="en-US" altLang="ko-KR" sz="1100" dirty="0" err="1"/>
              <a:t>javascript</a:t>
            </a:r>
            <a:r>
              <a:rPr lang="en-US" altLang="ko-KR" sz="1100" dirty="0"/>
              <a:t> </a:t>
            </a:r>
            <a:r>
              <a:rPr lang="ko-KR" altLang="en-US" sz="1100" dirty="0"/>
              <a:t>파일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vue</a:t>
            </a:r>
            <a:r>
              <a:rPr lang="en-US" altLang="ko-KR" sz="1100" dirty="0"/>
              <a:t> </a:t>
            </a:r>
            <a:r>
              <a:rPr lang="ko-KR" altLang="en-US" sz="1100" dirty="0"/>
              <a:t>인스턴스 생성의 핵심 역할</a:t>
            </a:r>
            <a:r>
              <a:rPr lang="en-US" altLang="ko-KR" sz="11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/>
              <a:t>package.json</a:t>
            </a:r>
            <a:r>
              <a:rPr lang="en-US" altLang="ko-KR" sz="1100" dirty="0"/>
              <a:t> : </a:t>
            </a:r>
            <a:r>
              <a:rPr lang="ko-KR" altLang="en-US" sz="1100" dirty="0"/>
              <a:t>빌드 및 개발 </a:t>
            </a:r>
            <a:r>
              <a:rPr lang="ko-KR" altLang="en-US" sz="1100" dirty="0" err="1"/>
              <a:t>실행시</a:t>
            </a:r>
            <a:r>
              <a:rPr lang="ko-KR" altLang="en-US" sz="1100" dirty="0"/>
              <a:t> 사용되는 옵션 설정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vite.config.js :  </a:t>
            </a:r>
            <a:r>
              <a:rPr lang="en-US" altLang="ko-KR" sz="1100" dirty="0" err="1"/>
              <a:t>vite</a:t>
            </a:r>
            <a:r>
              <a:rPr lang="ko-KR" altLang="en-US" sz="1100" dirty="0" err="1"/>
              <a:t>로빌드</a:t>
            </a:r>
            <a:r>
              <a:rPr lang="ko-KR" altLang="en-US" sz="1100" dirty="0"/>
              <a:t> 및 개발 </a:t>
            </a:r>
            <a:r>
              <a:rPr lang="ko-KR" altLang="en-US" sz="1100" dirty="0" err="1"/>
              <a:t>실행시</a:t>
            </a:r>
            <a:r>
              <a:rPr lang="ko-KR" altLang="en-US" sz="1100" dirty="0"/>
              <a:t> 사용되는 옵션 설정 </a:t>
            </a:r>
            <a:r>
              <a:rPr lang="en-US" altLang="ko-KR" sz="1100" dirty="0"/>
              <a:t>(</a:t>
            </a:r>
            <a:r>
              <a:rPr lang="ko-KR" altLang="en-US" sz="1100" dirty="0"/>
              <a:t>주로 패스 설정 등</a:t>
            </a:r>
            <a:r>
              <a:rPr lang="en-US" altLang="ko-KR" sz="11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11A5-F630-4505-A82A-4A3924E20D4E}"/>
              </a:ext>
            </a:extLst>
          </p:cNvPr>
          <p:cNvSpPr txBox="1"/>
          <p:nvPr/>
        </p:nvSpPr>
        <p:spPr>
          <a:xfrm>
            <a:off x="8976049" y="956679"/>
            <a:ext cx="2832521" cy="393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/>
              <a:t>📒 </a:t>
            </a:r>
            <a:r>
              <a:rPr lang="en-US" altLang="ko-KR" sz="1050" b="1" dirty="0"/>
              <a:t>SCSS  7-1 </a:t>
            </a:r>
            <a:r>
              <a:rPr lang="ko-KR" altLang="en-US" sz="1050" b="1" dirty="0"/>
              <a:t>패턴 이란</a:t>
            </a:r>
            <a:r>
              <a:rPr lang="en-US" altLang="ko-KR" sz="1050" b="1" dirty="0"/>
              <a:t>?</a:t>
            </a:r>
          </a:p>
          <a:p>
            <a:pPr>
              <a:lnSpc>
                <a:spcPct val="150000"/>
              </a:lnSpc>
            </a:pPr>
            <a:endParaRPr lang="en-US" altLang="ko-KR" sz="1050" b="1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CSS </a:t>
            </a:r>
            <a:r>
              <a:rPr lang="ko-KR" altLang="en-US" sz="1050" dirty="0"/>
              <a:t>전처리기 </a:t>
            </a:r>
            <a:r>
              <a:rPr lang="en-US" altLang="ko-KR" sz="1050" dirty="0"/>
              <a:t>SCSS</a:t>
            </a:r>
            <a:r>
              <a:rPr lang="ko-KR" altLang="en-US" sz="1050" dirty="0"/>
              <a:t>를 사용함으로 얻을 수 있는 주된 장점 중 하나는</a:t>
            </a:r>
            <a:r>
              <a:rPr lang="en-US" altLang="ko-KR" sz="1050" dirty="0"/>
              <a:t>, </a:t>
            </a:r>
            <a:r>
              <a:rPr lang="ko-KR" altLang="en-US" sz="1050" dirty="0"/>
              <a:t>코드 베이스를 여러 파일로 분할할 수 있다는 것입니다</a:t>
            </a:r>
            <a:r>
              <a:rPr lang="en-US" altLang="ko-KR" sz="1050" dirty="0"/>
              <a:t>.  7-1 </a:t>
            </a:r>
            <a:r>
              <a:rPr lang="ko-KR" altLang="en-US" sz="1050" dirty="0"/>
              <a:t>패턴은 이를 이용한 </a:t>
            </a:r>
            <a:r>
              <a:rPr lang="en-US" altLang="ko-KR" sz="1050" dirty="0"/>
              <a:t>SCSS</a:t>
            </a:r>
            <a:r>
              <a:rPr lang="ko-KR" altLang="en-US" sz="1050" dirty="0"/>
              <a:t>의 대표적인 아키텍처로 공식 가이드라인에서도 언급하고 있습니다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7</a:t>
            </a:r>
            <a:r>
              <a:rPr lang="ko-KR" altLang="en-US" sz="1050" dirty="0"/>
              <a:t>개의 폴더 안의 분할된 </a:t>
            </a:r>
            <a:r>
              <a:rPr lang="en-US" altLang="ko-KR" sz="1050" dirty="0"/>
              <a:t>SCSS </a:t>
            </a:r>
            <a:r>
              <a:rPr lang="ko-KR" altLang="en-US" sz="1050" dirty="0"/>
              <a:t>파일들은</a:t>
            </a:r>
            <a:r>
              <a:rPr lang="en-US" altLang="ko-KR" sz="1050" dirty="0"/>
              <a:t>, </a:t>
            </a:r>
            <a:r>
              <a:rPr lang="ko-KR" altLang="en-US" sz="1050" dirty="0"/>
              <a:t>루트 디렉토리의 </a:t>
            </a:r>
            <a:r>
              <a:rPr lang="en-US" altLang="ko-KR" sz="1050" dirty="0" err="1"/>
              <a:t>main.scss</a:t>
            </a:r>
            <a:r>
              <a:rPr lang="ko-KR" altLang="en-US" sz="1050" dirty="0"/>
              <a:t>에서 합쳐져 </a:t>
            </a:r>
            <a:r>
              <a:rPr lang="en-US" altLang="ko-KR" sz="1050" dirty="0"/>
              <a:t>1</a:t>
            </a:r>
            <a:r>
              <a:rPr lang="ko-KR" altLang="en-US" sz="1050" dirty="0"/>
              <a:t>개의 파일로 컴파일링 됩니다</a:t>
            </a:r>
            <a:r>
              <a:rPr lang="en-US" altLang="ko-KR" sz="1050" dirty="0"/>
              <a:t>. CSS </a:t>
            </a:r>
            <a:r>
              <a:rPr lang="ko-KR" altLang="en-US" sz="1050" dirty="0"/>
              <a:t>파일은 용도 별로 나뉘어진 폴더 구조와 자신의 이름을 통해 어떤 역할을 하는지</a:t>
            </a:r>
            <a:r>
              <a:rPr lang="en-US" altLang="ko-KR" sz="1050" dirty="0"/>
              <a:t>, </a:t>
            </a:r>
            <a:r>
              <a:rPr lang="ko-KR" altLang="en-US" sz="1050" dirty="0"/>
              <a:t>무엇을 위해 만들어졌는지 가시적으로 보여줍니다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050" dirty="0">
                <a:hlinkClick r:id="rId4"/>
              </a:rPr>
              <a:t>https://sass-guidelin.es/#the-7-1-pattern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725768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16984-53D2-4382-B9C6-FA464AFA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9" y="97919"/>
            <a:ext cx="6096000" cy="32327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코드 리뷰 </a:t>
            </a:r>
            <a:r>
              <a:rPr lang="en-US" altLang="ko-KR" dirty="0"/>
              <a:t>– CSS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8E9D74-1795-4CF7-A425-39DD2DC3C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14"/>
          <a:stretch/>
        </p:blipFill>
        <p:spPr>
          <a:xfrm>
            <a:off x="530203" y="852853"/>
            <a:ext cx="6512435" cy="57076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FB761D-84CB-43A1-80D9-0E58E8915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414" y="849568"/>
            <a:ext cx="4085493" cy="571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27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16984-53D2-4382-B9C6-FA464AFA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9" y="97919"/>
            <a:ext cx="6096000" cy="32327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코드 리뷰 </a:t>
            </a:r>
            <a:r>
              <a:rPr lang="en-US" altLang="ko-KR" dirty="0"/>
              <a:t>– VUE</a:t>
            </a:r>
            <a:r>
              <a:rPr lang="ko-KR" altLang="en-US" dirty="0"/>
              <a:t> 컴포넌트 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5E8ADE-9A50-4D67-9970-1A9B53EC4FDE}"/>
              </a:ext>
            </a:extLst>
          </p:cNvPr>
          <p:cNvSpPr/>
          <p:nvPr/>
        </p:nvSpPr>
        <p:spPr>
          <a:xfrm>
            <a:off x="1849050" y="1754065"/>
            <a:ext cx="2223364" cy="3349869"/>
          </a:xfrm>
          <a:prstGeom prst="rect">
            <a:avLst/>
          </a:prstGeom>
          <a:solidFill>
            <a:srgbClr val="5080FF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B3CB12-4FBE-411E-9BAD-B74BF3E3B64B}"/>
              </a:ext>
            </a:extLst>
          </p:cNvPr>
          <p:cNvSpPr/>
          <p:nvPr/>
        </p:nvSpPr>
        <p:spPr>
          <a:xfrm>
            <a:off x="2007312" y="2784299"/>
            <a:ext cx="1956561" cy="2158573"/>
          </a:xfrm>
          <a:prstGeom prst="rect">
            <a:avLst/>
          </a:prstGeom>
          <a:solidFill>
            <a:srgbClr val="B9C1FF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E443C4-E9AE-420B-9A95-F7282835C17B}"/>
              </a:ext>
            </a:extLst>
          </p:cNvPr>
          <p:cNvSpPr/>
          <p:nvPr/>
        </p:nvSpPr>
        <p:spPr>
          <a:xfrm>
            <a:off x="2007312" y="1980121"/>
            <a:ext cx="1956561" cy="407617"/>
          </a:xfrm>
          <a:prstGeom prst="rect">
            <a:avLst/>
          </a:prstGeom>
          <a:solidFill>
            <a:srgbClr val="EBF0F9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Headerview.vue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C25D04-E97F-4B26-BA8C-E2B36A1D3A5D}"/>
              </a:ext>
            </a:extLst>
          </p:cNvPr>
          <p:cNvSpPr/>
          <p:nvPr/>
        </p:nvSpPr>
        <p:spPr>
          <a:xfrm>
            <a:off x="2165573" y="4134632"/>
            <a:ext cx="1689756" cy="600308"/>
          </a:xfrm>
          <a:prstGeom prst="rect">
            <a:avLst/>
          </a:prstGeom>
          <a:solidFill>
            <a:srgbClr val="806DFF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722F62-47C8-49BC-A510-A5FD4A215F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19"/>
          <a:stretch/>
        </p:blipFill>
        <p:spPr>
          <a:xfrm>
            <a:off x="4230675" y="1754065"/>
            <a:ext cx="2750789" cy="33498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AA7F15-2833-442E-9DB1-AF1E9BDD8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567" y="1761194"/>
            <a:ext cx="2765829" cy="14813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1D2458-C7FF-44FB-A1AF-63DB40D34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725" y="3763933"/>
            <a:ext cx="2763671" cy="18381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7FC9C-AF9F-4405-8F8B-202285861EBF}"/>
              </a:ext>
            </a:extLst>
          </p:cNvPr>
          <p:cNvSpPr txBox="1"/>
          <p:nvPr/>
        </p:nvSpPr>
        <p:spPr>
          <a:xfrm>
            <a:off x="1849050" y="1502698"/>
            <a:ext cx="121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app.vue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18057-812E-4473-A407-9530D2C7A426}"/>
              </a:ext>
            </a:extLst>
          </p:cNvPr>
          <p:cNvSpPr txBox="1"/>
          <p:nvPr/>
        </p:nvSpPr>
        <p:spPr>
          <a:xfrm>
            <a:off x="2086321" y="2905258"/>
            <a:ext cx="121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Router view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C56AA2-1795-4991-9C66-F69BBB1E6EF3}"/>
              </a:ext>
            </a:extLst>
          </p:cNvPr>
          <p:cNvSpPr txBox="1"/>
          <p:nvPr/>
        </p:nvSpPr>
        <p:spPr>
          <a:xfrm>
            <a:off x="2202134" y="4191967"/>
            <a:ext cx="121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Router view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7E1325-4C5C-4F1E-BA10-4D4C0DE07D30}"/>
              </a:ext>
            </a:extLst>
          </p:cNvPr>
          <p:cNvSpPr txBox="1"/>
          <p:nvPr/>
        </p:nvSpPr>
        <p:spPr>
          <a:xfrm>
            <a:off x="7137567" y="1502698"/>
            <a:ext cx="121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App.vue</a:t>
            </a:r>
            <a:endParaRPr lang="ko-KR" altLang="en-US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41DB98-85A1-44F3-AAD5-41F118F77E82}"/>
              </a:ext>
            </a:extLst>
          </p:cNvPr>
          <p:cNvSpPr txBox="1"/>
          <p:nvPr/>
        </p:nvSpPr>
        <p:spPr>
          <a:xfrm>
            <a:off x="7076733" y="3424004"/>
            <a:ext cx="1978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HomeView.vue</a:t>
            </a:r>
            <a:endParaRPr lang="ko-KR" altLang="en-US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B0084F-86AB-487F-B3DE-488B96C06EA6}"/>
              </a:ext>
            </a:extLst>
          </p:cNvPr>
          <p:cNvSpPr txBox="1"/>
          <p:nvPr/>
        </p:nvSpPr>
        <p:spPr>
          <a:xfrm>
            <a:off x="1898771" y="2528583"/>
            <a:ext cx="1563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HomeView.vue</a:t>
            </a:r>
            <a:endParaRPr lang="ko-KR" alt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7CE551-C8C7-4539-A515-E8D48014DED9}"/>
              </a:ext>
            </a:extLst>
          </p:cNvPr>
          <p:cNvSpPr txBox="1"/>
          <p:nvPr/>
        </p:nvSpPr>
        <p:spPr>
          <a:xfrm>
            <a:off x="2369623" y="4444336"/>
            <a:ext cx="1563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DetailView.vue</a:t>
            </a:r>
            <a:endParaRPr lang="ko-KR" alt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7E0174-02C5-459C-B5D5-2F6F469A1082}"/>
              </a:ext>
            </a:extLst>
          </p:cNvPr>
          <p:cNvSpPr txBox="1"/>
          <p:nvPr/>
        </p:nvSpPr>
        <p:spPr>
          <a:xfrm>
            <a:off x="4244655" y="1502698"/>
            <a:ext cx="2428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Router/index.js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87850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16984-53D2-4382-B9C6-FA464AFA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9" y="97919"/>
            <a:ext cx="6096000" cy="32327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기억에 남는 이슈 </a:t>
            </a:r>
            <a:r>
              <a:rPr lang="en-US" altLang="ko-KR" dirty="0"/>
              <a:t>– Composition API  Vs</a:t>
            </a:r>
            <a:r>
              <a:rPr lang="ko-KR" altLang="en-US" dirty="0"/>
              <a:t> </a:t>
            </a:r>
            <a:r>
              <a:rPr lang="en-US" altLang="ko-KR" dirty="0"/>
              <a:t>Options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0CF560-4FD3-42E5-838C-643D71E974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625"/>
          <a:stretch/>
        </p:blipFill>
        <p:spPr>
          <a:xfrm>
            <a:off x="5973625" y="749455"/>
            <a:ext cx="4800600" cy="4937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EAF094A-DBBE-4FF3-A5B7-4CF856BEC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25" y="749455"/>
            <a:ext cx="4906825" cy="5885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F3877C-8C86-4FDA-8582-66FEB9310E78}"/>
              </a:ext>
            </a:extLst>
          </p:cNvPr>
          <p:cNvSpPr txBox="1"/>
          <p:nvPr/>
        </p:nvSpPr>
        <p:spPr>
          <a:xfrm>
            <a:off x="8371779" y="5146301"/>
            <a:ext cx="2832521" cy="15153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/>
              <a:t>📒 </a:t>
            </a:r>
            <a:r>
              <a:rPr lang="en-US" altLang="ko-KR" sz="1050" b="1" dirty="0"/>
              <a:t>Options </a:t>
            </a:r>
            <a:r>
              <a:rPr lang="en-US" altLang="ko-KR" sz="1050" b="1" dirty="0" err="1"/>
              <a:t>Api</a:t>
            </a:r>
            <a:r>
              <a:rPr lang="en-US" altLang="ko-KR" sz="105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옵션 </a:t>
            </a:r>
            <a:r>
              <a:rPr lang="en-US" altLang="ko-KR" sz="1050" dirty="0"/>
              <a:t>API</a:t>
            </a:r>
            <a:r>
              <a:rPr lang="ko-KR" altLang="en-US" sz="1050" dirty="0"/>
              <a:t>를 사용하여 옵션의 </a:t>
            </a:r>
            <a:r>
              <a:rPr lang="en-US" altLang="ko-KR" sz="1050" dirty="0"/>
              <a:t>data, methods </a:t>
            </a:r>
            <a:r>
              <a:rPr lang="ko-KR" altLang="en-US" sz="1050" dirty="0"/>
              <a:t>및 </a:t>
            </a:r>
            <a:r>
              <a:rPr lang="en-US" altLang="ko-KR" sz="1050" dirty="0"/>
              <a:t>mounted </a:t>
            </a:r>
            <a:r>
              <a:rPr lang="ko-KR" altLang="en-US" sz="1050" dirty="0"/>
              <a:t>같은 객체를 사용하여 컴포넌트의 </a:t>
            </a:r>
            <a:r>
              <a:rPr lang="ko-KR" altLang="en-US" sz="1050" dirty="0" err="1"/>
              <a:t>로직를</a:t>
            </a:r>
            <a:r>
              <a:rPr lang="ko-KR" altLang="en-US" sz="1050" dirty="0"/>
              <a:t> 정의합니다</a:t>
            </a:r>
            <a:r>
              <a:rPr lang="en-US" altLang="ko-KR" sz="1050" dirty="0"/>
              <a:t>. </a:t>
            </a:r>
            <a:r>
              <a:rPr lang="ko-KR" altLang="en-US" sz="1050" dirty="0"/>
              <a:t>옵션으로 정의된 속성은 컴포넌트 인스턴스를 가리키는 함수 내부의 </a:t>
            </a:r>
            <a:r>
              <a:rPr lang="en-US" altLang="ko-KR" sz="1050" dirty="0"/>
              <a:t>this</a:t>
            </a:r>
            <a:r>
              <a:rPr lang="ko-KR" altLang="en-US" sz="1050" dirty="0"/>
              <a:t>에 노출됩니다</a:t>
            </a:r>
            <a:r>
              <a:rPr lang="en-US" altLang="ko-KR" sz="105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E8DE3-EAB0-419B-9D5B-8FCD189462F6}"/>
              </a:ext>
            </a:extLst>
          </p:cNvPr>
          <p:cNvSpPr txBox="1"/>
          <p:nvPr/>
        </p:nvSpPr>
        <p:spPr>
          <a:xfrm>
            <a:off x="3090137" y="3692057"/>
            <a:ext cx="2832521" cy="2969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/>
              <a:t>📒 </a:t>
            </a:r>
            <a:r>
              <a:rPr lang="en-US" altLang="ko-KR" sz="1050" b="1" dirty="0"/>
              <a:t>Composition </a:t>
            </a:r>
            <a:r>
              <a:rPr lang="en-US" altLang="ko-KR" sz="1050" b="1" dirty="0" err="1"/>
              <a:t>Api</a:t>
            </a:r>
            <a:r>
              <a:rPr lang="en-US" altLang="ko-KR" sz="105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050" dirty="0" err="1"/>
              <a:t>컴포지션</a:t>
            </a:r>
            <a:r>
              <a:rPr lang="ko-KR" altLang="en-US" sz="1050" dirty="0"/>
              <a:t> </a:t>
            </a:r>
            <a:r>
              <a:rPr lang="en-US" altLang="ko-KR" sz="1050" dirty="0"/>
              <a:t>API</a:t>
            </a:r>
            <a:r>
              <a:rPr lang="ko-KR" altLang="en-US" sz="1050" dirty="0"/>
              <a:t>를 사용하는 경우</a:t>
            </a:r>
            <a:r>
              <a:rPr lang="en-US" altLang="ko-KR" sz="1050" dirty="0"/>
              <a:t>, import</a:t>
            </a:r>
            <a:r>
              <a:rPr lang="ko-KR" altLang="en-US" sz="1050" dirty="0"/>
              <a:t>해서 가져온 </a:t>
            </a:r>
            <a:r>
              <a:rPr lang="en-US" altLang="ko-KR" sz="1050" dirty="0"/>
              <a:t>API </a:t>
            </a:r>
            <a:r>
              <a:rPr lang="ko-KR" altLang="en-US" sz="1050" dirty="0"/>
              <a:t>함수들을 사용하여 컴포넌트의 </a:t>
            </a:r>
            <a:r>
              <a:rPr lang="ko-KR" altLang="en-US" sz="1050" dirty="0" err="1"/>
              <a:t>로직를</a:t>
            </a:r>
            <a:r>
              <a:rPr lang="ko-KR" altLang="en-US" sz="1050" dirty="0"/>
              <a:t> 정의합니다</a:t>
            </a:r>
            <a:r>
              <a:rPr lang="en-US" altLang="ko-KR" sz="1050" dirty="0"/>
              <a:t>. SFC</a:t>
            </a:r>
            <a:r>
              <a:rPr lang="ko-KR" altLang="en-US" sz="1050" dirty="0"/>
              <a:t>에서 </a:t>
            </a:r>
            <a:r>
              <a:rPr lang="ko-KR" altLang="en-US" sz="1050" dirty="0" err="1"/>
              <a:t>컴포지션</a:t>
            </a:r>
            <a:r>
              <a:rPr lang="ko-KR" altLang="en-US" sz="1050" dirty="0"/>
              <a:t> </a:t>
            </a:r>
            <a:r>
              <a:rPr lang="en-US" altLang="ko-KR" sz="1050" dirty="0"/>
              <a:t>API</a:t>
            </a:r>
            <a:r>
              <a:rPr lang="ko-KR" altLang="en-US" sz="1050" dirty="0"/>
              <a:t>는 일반적으로 </a:t>
            </a:r>
            <a:r>
              <a:rPr lang="en-US" altLang="ko-KR" sz="1050" dirty="0"/>
              <a:t>&lt;script setup&gt;</a:t>
            </a:r>
            <a:r>
              <a:rPr lang="ko-KR" altLang="en-US" sz="1050" dirty="0"/>
              <a:t>과 함께 사용됩니다</a:t>
            </a:r>
            <a:r>
              <a:rPr lang="en-US" altLang="ko-KR" sz="1050" dirty="0"/>
              <a:t>. setup </a:t>
            </a:r>
            <a:r>
              <a:rPr lang="ko-KR" altLang="en-US" sz="1050" dirty="0"/>
              <a:t>속성은 </a:t>
            </a:r>
            <a:r>
              <a:rPr lang="en-US" altLang="ko-KR" sz="1050" dirty="0"/>
              <a:t>Vue</a:t>
            </a:r>
            <a:r>
              <a:rPr lang="ko-KR" altLang="en-US" sz="1050" dirty="0"/>
              <a:t>가 더 적은 코드 문맥으로 </a:t>
            </a:r>
            <a:r>
              <a:rPr lang="ko-KR" altLang="en-US" sz="1050" dirty="0" err="1"/>
              <a:t>컴포지션</a:t>
            </a:r>
            <a:r>
              <a:rPr lang="ko-KR" altLang="en-US" sz="1050" dirty="0"/>
              <a:t> </a:t>
            </a:r>
            <a:r>
              <a:rPr lang="en-US" altLang="ko-KR" sz="1050" dirty="0"/>
              <a:t>API</a:t>
            </a:r>
            <a:r>
              <a:rPr lang="ko-KR" altLang="en-US" sz="1050" dirty="0"/>
              <a:t>를 사용하고</a:t>
            </a:r>
            <a:r>
              <a:rPr lang="en-US" altLang="ko-KR" sz="1050" dirty="0"/>
              <a:t>, </a:t>
            </a:r>
            <a:r>
              <a:rPr lang="ko-KR" altLang="en-US" sz="1050" dirty="0"/>
              <a:t>컴파일 시 의도한대로 올바르게 동작할 수 있게 코드를 변환하도록 하는 힌트입니다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예를 들어 </a:t>
            </a:r>
            <a:r>
              <a:rPr lang="en-US" altLang="ko-KR" sz="1050" dirty="0"/>
              <a:t>&lt;script setup&gt;</a:t>
            </a:r>
            <a:r>
              <a:rPr lang="ko-KR" altLang="en-US" sz="1050" dirty="0"/>
              <a:t>에 </a:t>
            </a:r>
            <a:r>
              <a:rPr lang="en-US" altLang="ko-KR" sz="1050" dirty="0"/>
              <a:t>import </a:t>
            </a:r>
            <a:r>
              <a:rPr lang="ko-KR" altLang="en-US" sz="1050" dirty="0"/>
              <a:t>되어 가져온 객체들과 선언된 최상위 변수 및 함수는 템플릿에서 직접 사용할 수 있습니다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5856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227C454-C603-4DA6-8CB6-1C6967B57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723" y="2481666"/>
            <a:ext cx="5803822" cy="40743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716984-53D2-4382-B9C6-FA464AFA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9" y="97919"/>
            <a:ext cx="6096000" cy="32327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기억에 남는 이슈 </a:t>
            </a:r>
            <a:r>
              <a:rPr lang="en-US" altLang="ko-KR" dirty="0"/>
              <a:t>– ref();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F3877C-8C86-4FDA-8582-66FEB9310E78}"/>
              </a:ext>
            </a:extLst>
          </p:cNvPr>
          <p:cNvSpPr txBox="1"/>
          <p:nvPr/>
        </p:nvSpPr>
        <p:spPr>
          <a:xfrm>
            <a:off x="5988723" y="2088776"/>
            <a:ext cx="2832521" cy="304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/>
              <a:t>📒</a:t>
            </a:r>
            <a:r>
              <a:rPr lang="en-US" altLang="ko-KR" sz="1050" b="1" dirty="0"/>
              <a:t> Options </a:t>
            </a:r>
            <a:r>
              <a:rPr lang="en-US" altLang="ko-KR" sz="1050" b="1" dirty="0" err="1"/>
              <a:t>Api</a:t>
            </a:r>
            <a:r>
              <a:rPr lang="en-US" altLang="ko-KR" sz="105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E8DE3-EAB0-419B-9D5B-8FCD189462F6}"/>
              </a:ext>
            </a:extLst>
          </p:cNvPr>
          <p:cNvSpPr txBox="1"/>
          <p:nvPr/>
        </p:nvSpPr>
        <p:spPr>
          <a:xfrm>
            <a:off x="365987" y="968531"/>
            <a:ext cx="11340238" cy="7882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/>
              <a:t>📒 </a:t>
            </a:r>
            <a:r>
              <a:rPr lang="en-US" altLang="ko-KR" sz="1050" b="1" dirty="0"/>
              <a:t>Ref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ref</a:t>
            </a:r>
            <a:r>
              <a:rPr lang="ko-KR" altLang="en-US" sz="1050" dirty="0"/>
              <a:t>는  </a:t>
            </a:r>
            <a:r>
              <a:rPr lang="ko-KR" altLang="en-US" sz="1050" dirty="0" err="1"/>
              <a:t>마운트된</a:t>
            </a:r>
            <a:r>
              <a:rPr lang="ko-KR" altLang="en-US" sz="1050" dirty="0"/>
              <a:t> 특정 </a:t>
            </a:r>
            <a:r>
              <a:rPr lang="en-US" altLang="ko-KR" sz="1050" dirty="0"/>
              <a:t>DOM </a:t>
            </a:r>
            <a:r>
              <a:rPr lang="ko-KR" altLang="en-US" sz="1050" dirty="0" err="1"/>
              <a:t>엘리먼트</a:t>
            </a:r>
            <a:r>
              <a:rPr lang="ko-KR" altLang="en-US" sz="1050" dirty="0"/>
              <a:t> 또는 자식 컴포넌트 인스턴스에 직접적인 참조를 얻을 수 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예를 들어 컴포넌트 마운트의 인풋에 초점을 맞추거나 </a:t>
            </a:r>
            <a:r>
              <a:rPr lang="ko-KR" altLang="en-US" sz="1050" dirty="0" err="1"/>
              <a:t>엘리먼트에서</a:t>
            </a:r>
            <a:r>
              <a:rPr lang="ko-KR" altLang="en-US" sz="1050" dirty="0"/>
              <a:t> 타사 라이브러리를 초기화하려는 경우</a:t>
            </a:r>
            <a:r>
              <a:rPr lang="en-US" altLang="ko-KR" sz="1050" dirty="0"/>
              <a:t>, </a:t>
            </a:r>
            <a:r>
              <a:rPr lang="ko-KR" altLang="en-US" sz="1050" dirty="0"/>
              <a:t>프로그래밍 방식으로 조작하기 편리합니다</a:t>
            </a:r>
            <a:r>
              <a:rPr lang="en-US" altLang="ko-KR" sz="105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5B16E-6256-4157-ADD4-84624C6D0150}"/>
              </a:ext>
            </a:extLst>
          </p:cNvPr>
          <p:cNvSpPr txBox="1"/>
          <p:nvPr/>
        </p:nvSpPr>
        <p:spPr>
          <a:xfrm>
            <a:off x="365987" y="2088776"/>
            <a:ext cx="2832521" cy="304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/>
              <a:t>📒</a:t>
            </a:r>
            <a:r>
              <a:rPr lang="en-US" altLang="ko-KR" sz="1050" b="1" dirty="0"/>
              <a:t> Composition </a:t>
            </a:r>
            <a:r>
              <a:rPr lang="en-US" altLang="ko-KR" sz="1050" b="1" dirty="0" err="1"/>
              <a:t>Api</a:t>
            </a:r>
            <a:r>
              <a:rPr lang="en-US" altLang="ko-KR" sz="1050" b="1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6734E5-FB34-4C25-83BA-9F25B639B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87" y="2481666"/>
            <a:ext cx="5348891" cy="35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49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16984-53D2-4382-B9C6-FA464AFA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9" y="97919"/>
            <a:ext cx="6096000" cy="32327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기억에 남는 이슈 </a:t>
            </a:r>
            <a:r>
              <a:rPr lang="en-US" altLang="ko-KR" dirty="0"/>
              <a:t>– SCSS %</a:t>
            </a:r>
            <a:r>
              <a:rPr lang="en-US" altLang="ko-KR" dirty="0" err="1"/>
              <a:t>Placehoder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C001D5-BA8D-4788-AE98-2F9BF7DA6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58" y="1133054"/>
            <a:ext cx="6532554" cy="32243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1335FB-AE9B-4312-BF59-0E367DDB2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9" y="1133053"/>
            <a:ext cx="4222934" cy="5169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1F5717-4FE2-4B75-89AB-42B625BBC554}"/>
              </a:ext>
            </a:extLst>
          </p:cNvPr>
          <p:cNvSpPr txBox="1"/>
          <p:nvPr/>
        </p:nvSpPr>
        <p:spPr>
          <a:xfrm>
            <a:off x="4809757" y="4463989"/>
            <a:ext cx="6947625" cy="18385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🤔 고민 포인트</a:t>
            </a:r>
            <a:br>
              <a:rPr lang="en-US" altLang="ko-KR" sz="1050" b="1" dirty="0"/>
            </a:b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SCSS</a:t>
            </a:r>
            <a:r>
              <a:rPr lang="ko-KR" altLang="en-US" sz="1050" dirty="0"/>
              <a:t>의 </a:t>
            </a:r>
            <a:r>
              <a:rPr lang="en-US" altLang="ko-KR" sz="1050" dirty="0"/>
              <a:t>@extend </a:t>
            </a:r>
            <a:r>
              <a:rPr lang="ko-KR" altLang="en-US" sz="1050" dirty="0" err="1"/>
              <a:t>기능중</a:t>
            </a:r>
            <a:r>
              <a:rPr lang="ko-KR" altLang="en-US" sz="1050" dirty="0"/>
              <a:t> </a:t>
            </a:r>
            <a:r>
              <a:rPr lang="en-US" altLang="ko-KR" sz="1050" dirty="0"/>
              <a:t>placeholder </a:t>
            </a:r>
            <a:r>
              <a:rPr lang="ko-KR" altLang="en-US" sz="1050" dirty="0"/>
              <a:t>기능을 활용하여 작업 하려고 했는데</a:t>
            </a:r>
            <a:r>
              <a:rPr lang="en-US" altLang="ko-KR" sz="1050" dirty="0"/>
              <a:t>, Placeholder </a:t>
            </a:r>
            <a:r>
              <a:rPr lang="ko-KR" altLang="en-US" sz="1050" dirty="0"/>
              <a:t>기능이 부모 요소를 먹고 들어가서 컴파일이 된다는 사실을 </a:t>
            </a:r>
            <a:r>
              <a:rPr lang="ko-KR" altLang="en-US" sz="1050" dirty="0" err="1"/>
              <a:t>알게되었다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Placeholder </a:t>
            </a:r>
            <a:r>
              <a:rPr lang="ko-KR" altLang="en-US" sz="1050" dirty="0"/>
              <a:t>속성값을 한단계 위로 올려주면 문제가 해결되기는 하는데 </a:t>
            </a:r>
            <a:r>
              <a:rPr lang="ko-KR" altLang="en-US" sz="1050" dirty="0" err="1"/>
              <a:t>ㅠ</a:t>
            </a:r>
            <a:r>
              <a:rPr lang="ko-KR" altLang="en-US" sz="1050" dirty="0"/>
              <a:t> 그럼 </a:t>
            </a:r>
            <a:r>
              <a:rPr lang="en-US" altLang="ko-KR" sz="1050" dirty="0" err="1"/>
              <a:t>mixin</a:t>
            </a:r>
            <a:r>
              <a:rPr lang="ko-KR" altLang="en-US" sz="1050" dirty="0"/>
              <a:t>을 쓰는게 더 나을 것 같기도 하고</a:t>
            </a:r>
            <a:r>
              <a:rPr lang="en-US" altLang="ko-KR" sz="1050" dirty="0"/>
              <a:t>…. </a:t>
            </a:r>
            <a:r>
              <a:rPr lang="ko-KR" altLang="en-US" sz="1050" dirty="0"/>
              <a:t>고민이 되었는데 결과적으로는 다른 기능을 사용하지는 않았다</a:t>
            </a:r>
            <a:r>
              <a:rPr lang="en-US" altLang="ko-KR" sz="1050" dirty="0"/>
              <a:t>. (</a:t>
            </a:r>
            <a:r>
              <a:rPr lang="ko-KR" altLang="en-US" sz="1050" dirty="0"/>
              <a:t>예시 이미지가 다른 화면에서도 </a:t>
            </a:r>
            <a:r>
              <a:rPr lang="ko-KR" altLang="en-US" sz="1050" dirty="0" err="1"/>
              <a:t>씌여서</a:t>
            </a:r>
            <a:r>
              <a:rPr lang="ko-KR" altLang="en-US" sz="1050" dirty="0"/>
              <a:t> 공용 </a:t>
            </a:r>
            <a:r>
              <a:rPr lang="en-US" altLang="ko-KR" sz="1050" dirty="0" err="1"/>
              <a:t>mixin</a:t>
            </a:r>
            <a:r>
              <a:rPr lang="ko-KR" altLang="en-US" sz="1050" dirty="0"/>
              <a:t>으로 변경됨</a:t>
            </a:r>
            <a:r>
              <a:rPr lang="en-US" altLang="ko-KR" sz="1050" dirty="0"/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https://code-road.medium.com/how-to-use-sass-placeholder-in-real-world-6ca6856a223c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202884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16984-53D2-4382-B9C6-FA464AFA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9" y="97919"/>
            <a:ext cx="6096000" cy="32327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기억에 남는 이슈 </a:t>
            </a:r>
            <a:r>
              <a:rPr lang="en-US" altLang="ko-KR" dirty="0"/>
              <a:t>– SCSS math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F6008E-FC37-489D-BCD4-E0CC501E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472" y="1916159"/>
            <a:ext cx="4144420" cy="45606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80B9C1-C36B-4F5A-9367-459167B22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472" y="825872"/>
            <a:ext cx="2151271" cy="10328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1812A2-C9CF-44A4-B23F-A4C2F73D9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18" y="828652"/>
            <a:ext cx="6207416" cy="968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D1EEF7-28E7-4F99-BA44-D68BBDA1A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19" y="1916159"/>
            <a:ext cx="6207416" cy="1861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BB09A5-48E5-476A-9561-C4DAC1674D39}"/>
              </a:ext>
            </a:extLst>
          </p:cNvPr>
          <p:cNvSpPr txBox="1"/>
          <p:nvPr/>
        </p:nvSpPr>
        <p:spPr>
          <a:xfrm>
            <a:off x="284020" y="3896427"/>
            <a:ext cx="6207416" cy="8690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🤔 고민 포인트</a:t>
            </a:r>
            <a:br>
              <a:rPr lang="en-US" altLang="ko-KR" sz="1050" b="1" dirty="0"/>
            </a:b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SCSS</a:t>
            </a:r>
            <a:r>
              <a:rPr lang="ko-KR" altLang="en-US" sz="1050" dirty="0"/>
              <a:t>에서 숫자 계산 시 나누기는 종종 문제가 된다</a:t>
            </a:r>
            <a:r>
              <a:rPr lang="en-US" altLang="ko-KR" sz="1050" dirty="0"/>
              <a:t>. </a:t>
            </a:r>
            <a:r>
              <a:rPr lang="ko-KR" altLang="en-US" sz="1050" dirty="0"/>
              <a:t>콘솔 에러가 일어나는데</a:t>
            </a:r>
            <a:r>
              <a:rPr lang="en-US" altLang="ko-KR" sz="1050" dirty="0"/>
              <a:t>,  SCSS math </a:t>
            </a:r>
            <a:r>
              <a:rPr lang="ko-KR" altLang="en-US" sz="1050" dirty="0"/>
              <a:t>를 사용하여 나누기의 경우 </a:t>
            </a:r>
            <a:r>
              <a:rPr lang="en-US" altLang="ko-KR" sz="1050" dirty="0"/>
              <a:t>div </a:t>
            </a:r>
            <a:r>
              <a:rPr lang="ko-KR" altLang="en-US" sz="1050" dirty="0"/>
              <a:t>함수를 사용하면 문제를 막을 수 있다</a:t>
            </a:r>
            <a:r>
              <a:rPr lang="en-US" altLang="ko-KR" sz="1050" dirty="0"/>
              <a:t>. 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369294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16984-53D2-4382-B9C6-FA464AFA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9" y="97919"/>
            <a:ext cx="6096000" cy="32327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개선 필요 </a:t>
            </a:r>
            <a:r>
              <a:rPr lang="en-US" altLang="ko-KR" dirty="0"/>
              <a:t>– </a:t>
            </a:r>
            <a:r>
              <a:rPr lang="en-US" altLang="ko-KR" dirty="0" err="1"/>
              <a:t>vue</a:t>
            </a:r>
            <a:r>
              <a:rPr lang="en-US" altLang="ko-KR" dirty="0"/>
              <a:t> router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BB09A5-48E5-476A-9561-C4DAC1674D39}"/>
              </a:ext>
            </a:extLst>
          </p:cNvPr>
          <p:cNvSpPr txBox="1"/>
          <p:nvPr/>
        </p:nvSpPr>
        <p:spPr>
          <a:xfrm>
            <a:off x="7524750" y="819118"/>
            <a:ext cx="4303616" cy="5231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🤔 고민 포인트</a:t>
            </a:r>
            <a:br>
              <a:rPr lang="en-US" altLang="ko-KR" sz="1050" b="1" dirty="0"/>
            </a:br>
            <a:endParaRPr lang="ko-KR" altLang="en-US" sz="105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/>
              <a:t>상세페이지를 </a:t>
            </a:r>
            <a:r>
              <a:rPr lang="en-US" altLang="ko-KR" sz="1050" dirty="0"/>
              <a:t>(</a:t>
            </a:r>
            <a:r>
              <a:rPr lang="ko-KR" altLang="en-US" sz="1050" dirty="0"/>
              <a:t>도메인</a:t>
            </a:r>
            <a:r>
              <a:rPr lang="en-US" altLang="ko-KR" sz="1050" dirty="0"/>
              <a:t>)/d/</a:t>
            </a:r>
            <a:r>
              <a:rPr lang="ko-KR" altLang="en-US" sz="1050" dirty="0"/>
              <a:t>로 시작하는 라우터가 </a:t>
            </a:r>
            <a:r>
              <a:rPr lang="ko-KR" altLang="en-US" sz="1050" dirty="0" err="1"/>
              <a:t>탔을때</a:t>
            </a:r>
            <a:r>
              <a:rPr lang="ko-KR" altLang="en-US" sz="1050" dirty="0"/>
              <a:t> 켜게 만들었는데 그럼 상세페이지를 닫으면</a:t>
            </a:r>
            <a:r>
              <a:rPr lang="en-US" altLang="ko-KR" sz="1050" dirty="0"/>
              <a:t> (</a:t>
            </a:r>
            <a:r>
              <a:rPr lang="ko-KR" altLang="en-US" sz="1050" dirty="0"/>
              <a:t>도메인</a:t>
            </a:r>
            <a:r>
              <a:rPr lang="en-US" altLang="ko-KR" sz="1050" dirty="0"/>
              <a:t>) </a:t>
            </a:r>
            <a:r>
              <a:rPr lang="ko-KR" altLang="en-US" sz="1050" dirty="0"/>
              <a:t>으로 돌아가도록 </a:t>
            </a:r>
            <a:r>
              <a:rPr lang="ko-KR" altLang="en-US" sz="1050" dirty="0" err="1"/>
              <a:t>제작해야했다</a:t>
            </a:r>
            <a:r>
              <a:rPr lang="en-US" altLang="ko-KR" sz="1050" dirty="0"/>
              <a:t>. 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/>
              <a:t>검색 기능을 이용 했을 시</a:t>
            </a:r>
            <a:r>
              <a:rPr lang="en-US" altLang="ko-KR" sz="1050" dirty="0"/>
              <a:t>, (</a:t>
            </a:r>
            <a:r>
              <a:rPr lang="ko-KR" altLang="en-US" sz="1050" dirty="0"/>
              <a:t>도메인</a:t>
            </a:r>
            <a:r>
              <a:rPr lang="en-US" altLang="ko-KR" sz="1050" dirty="0"/>
              <a:t>)/k/</a:t>
            </a:r>
            <a:r>
              <a:rPr lang="ko-KR" altLang="en-US" sz="1050" dirty="0"/>
              <a:t>키워드 로 가는 라우터를 탔다가</a:t>
            </a:r>
            <a:r>
              <a:rPr lang="en-US" altLang="ko-KR" sz="1050" dirty="0"/>
              <a:t>, </a:t>
            </a:r>
            <a:r>
              <a:rPr lang="ko-KR" altLang="en-US" sz="1050" dirty="0"/>
              <a:t>상세페이지로 이동하면 </a:t>
            </a:r>
            <a:r>
              <a:rPr lang="en-US" altLang="ko-KR" sz="1050" dirty="0"/>
              <a:t>(</a:t>
            </a:r>
            <a:r>
              <a:rPr lang="ko-KR" altLang="en-US" sz="1050" dirty="0"/>
              <a:t>도메인</a:t>
            </a:r>
            <a:r>
              <a:rPr lang="en-US" altLang="ko-KR" sz="1050" dirty="0"/>
              <a:t>)/d/ </a:t>
            </a:r>
            <a:r>
              <a:rPr lang="ko-KR" altLang="en-US" sz="1050" dirty="0"/>
              <a:t>로 이동하였다가 닫기 버튼을 누르면 </a:t>
            </a:r>
            <a:r>
              <a:rPr lang="en-US" altLang="ko-KR" sz="1050" dirty="0"/>
              <a:t>(</a:t>
            </a:r>
            <a:r>
              <a:rPr lang="ko-KR" altLang="en-US" sz="1050" dirty="0"/>
              <a:t>도메인</a:t>
            </a:r>
            <a:r>
              <a:rPr lang="en-US" altLang="ko-KR" sz="1050" dirty="0"/>
              <a:t>)/k/</a:t>
            </a:r>
            <a:r>
              <a:rPr lang="ko-KR" altLang="en-US" sz="1050" dirty="0"/>
              <a:t>키워드 로 이동 </a:t>
            </a:r>
            <a:r>
              <a:rPr lang="ko-KR" altLang="en-US" sz="1050" dirty="0" err="1"/>
              <a:t>해야했다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때문에 처음에 닫기 버튼을 </a:t>
            </a:r>
            <a:r>
              <a:rPr lang="ko-KR" altLang="en-US" sz="1050" dirty="0" err="1"/>
              <a:t>눌렀을때</a:t>
            </a:r>
            <a:r>
              <a:rPr lang="ko-KR" altLang="en-US" sz="1050" dirty="0"/>
              <a:t> 바로 </a:t>
            </a:r>
            <a:r>
              <a:rPr lang="en-US" altLang="ko-KR" sz="1050" dirty="0"/>
              <a:t>(</a:t>
            </a:r>
            <a:r>
              <a:rPr lang="ko-KR" altLang="en-US" sz="1050" dirty="0"/>
              <a:t>도메인</a:t>
            </a:r>
            <a:r>
              <a:rPr lang="en-US" altLang="ko-KR" sz="1050" dirty="0"/>
              <a:t>) </a:t>
            </a:r>
            <a:r>
              <a:rPr lang="ko-KR" altLang="en-US" sz="1050" dirty="0"/>
              <a:t>으로 </a:t>
            </a:r>
            <a:r>
              <a:rPr lang="ko-KR" altLang="en-US" sz="1050" dirty="0" err="1"/>
              <a:t>보내버리면</a:t>
            </a:r>
            <a:r>
              <a:rPr lang="ko-KR" altLang="en-US" sz="1050" dirty="0"/>
              <a:t> </a:t>
            </a:r>
            <a:r>
              <a:rPr lang="en-US" altLang="ko-KR" sz="1050" dirty="0"/>
              <a:t>2</a:t>
            </a:r>
            <a:r>
              <a:rPr lang="ko-KR" altLang="en-US" sz="1050" dirty="0"/>
              <a:t>번 상황에서 검색 결과는 날아가고기본 화면으로 돌아가게 되었다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그래서 닫기 버튼을 누르면 </a:t>
            </a:r>
            <a:r>
              <a:rPr lang="en-US" altLang="ko-KR" sz="1050" dirty="0"/>
              <a:t>history go(-1) </a:t>
            </a:r>
            <a:r>
              <a:rPr lang="ko-KR" altLang="en-US" sz="1050" dirty="0"/>
              <a:t>을</a:t>
            </a:r>
            <a:r>
              <a:rPr lang="en-US" altLang="ko-KR" sz="1050" dirty="0"/>
              <a:t> </a:t>
            </a:r>
            <a:r>
              <a:rPr lang="ko-KR" altLang="en-US" sz="1050" dirty="0"/>
              <a:t>이용해 한단계 전의 화면으로 이동하게 구현하였는데</a:t>
            </a:r>
            <a:r>
              <a:rPr lang="en-US" altLang="ko-KR" sz="1050" dirty="0"/>
              <a:t>, </a:t>
            </a:r>
          </a:p>
          <a:p>
            <a:pPr>
              <a:lnSpc>
                <a:spcPct val="150000"/>
              </a:lnSpc>
            </a:pP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포털 페이지를 거치지 않고 상세 페이지에 바로 </a:t>
            </a:r>
            <a:r>
              <a:rPr lang="ko-KR" altLang="en-US" sz="1050" dirty="0" err="1"/>
              <a:t>접근했을때</a:t>
            </a:r>
            <a:r>
              <a:rPr lang="ko-KR" altLang="en-US" sz="1050" dirty="0"/>
              <a:t> 닫기 버튼을 누르면</a:t>
            </a:r>
            <a:r>
              <a:rPr lang="en-US" altLang="ko-KR" sz="1050" dirty="0"/>
              <a:t>! </a:t>
            </a:r>
            <a:r>
              <a:rPr lang="ko-KR" altLang="en-US" sz="1050" dirty="0" err="1"/>
              <a:t>이전가기로</a:t>
            </a:r>
            <a:r>
              <a:rPr lang="ko-KR" altLang="en-US" sz="1050" dirty="0"/>
              <a:t> 가버리며 어플리케이션을 탈출해 버리는 것이다 </a:t>
            </a:r>
            <a:r>
              <a:rPr lang="ko-KR" altLang="en-US" sz="1050" dirty="0" err="1"/>
              <a:t>ㅠㅠ</a:t>
            </a:r>
            <a:r>
              <a:rPr lang="ko-KR" altLang="en-US" sz="1050" dirty="0"/>
              <a:t> 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따라서 추후 닫기 버튼 </a:t>
            </a:r>
            <a:r>
              <a:rPr lang="ko-KR" altLang="en-US" sz="1050" dirty="0" err="1"/>
              <a:t>클릭시</a:t>
            </a:r>
            <a:r>
              <a:rPr lang="ko-KR" altLang="en-US" sz="1050" dirty="0"/>
              <a:t> 이전 히스토리가 같은 도메인 안이면 </a:t>
            </a:r>
            <a:r>
              <a:rPr lang="en-US" altLang="ko-KR" sz="1050" dirty="0"/>
              <a:t>go(-1)</a:t>
            </a:r>
            <a:r>
              <a:rPr lang="ko-KR" altLang="en-US" sz="1050" dirty="0"/>
              <a:t>로</a:t>
            </a:r>
            <a:r>
              <a:rPr lang="en-US" altLang="ko-KR" sz="1050" dirty="0"/>
              <a:t>, </a:t>
            </a:r>
            <a:r>
              <a:rPr lang="ko-KR" altLang="en-US" sz="1050" dirty="0"/>
              <a:t>이전 히스토리가 같은 도메인이 아니면 </a:t>
            </a:r>
            <a:r>
              <a:rPr lang="en-US" altLang="ko-KR" sz="1050" dirty="0"/>
              <a:t>(</a:t>
            </a:r>
            <a:r>
              <a:rPr lang="ko-KR" altLang="en-US" sz="1050" dirty="0"/>
              <a:t>도메인</a:t>
            </a:r>
            <a:r>
              <a:rPr lang="en-US" altLang="ko-KR" sz="1050" dirty="0"/>
              <a:t>)</a:t>
            </a:r>
            <a:r>
              <a:rPr lang="ko-KR" altLang="en-US" sz="1050" dirty="0"/>
              <a:t>으로 보내는 방향으로 </a:t>
            </a:r>
            <a:r>
              <a:rPr lang="ko-KR" altLang="en-US" sz="1050" dirty="0" err="1"/>
              <a:t>디벨롭이</a:t>
            </a:r>
            <a:r>
              <a:rPr lang="ko-KR" altLang="en-US" sz="1050" dirty="0"/>
              <a:t> 필요 할 것 같다</a:t>
            </a:r>
            <a:r>
              <a:rPr lang="en-US" altLang="ko-KR" sz="1050" dirty="0"/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17423F-5EA4-4F69-A585-75093BF09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34" y="1009619"/>
            <a:ext cx="7054146" cy="456295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E37DF58-7DCC-4C38-B3EF-77B8D18F9E21}"/>
              </a:ext>
            </a:extLst>
          </p:cNvPr>
          <p:cNvSpPr/>
          <p:nvPr/>
        </p:nvSpPr>
        <p:spPr>
          <a:xfrm>
            <a:off x="6505575" y="1247329"/>
            <a:ext cx="438150" cy="438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CC9B8D-7AFC-4D68-9EF5-319B696BB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34" y="610603"/>
            <a:ext cx="1705213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78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B757FC9-26AC-43F5-86DA-19DB8E22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3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2808-3646-4D4E-AECE-8DEAA69D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와 가상</a:t>
            </a:r>
            <a:r>
              <a:rPr lang="en-US" altLang="ko-KR" dirty="0"/>
              <a:t>DOM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F006B8-ED41-4319-9134-2F5135AF51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473" b="50939"/>
          <a:stretch/>
        </p:blipFill>
        <p:spPr>
          <a:xfrm>
            <a:off x="7113654" y="558388"/>
            <a:ext cx="4711238" cy="3014363"/>
          </a:xfrm>
          <a:prstGeom prst="rect">
            <a:avLst/>
          </a:prstGeom>
          <a:ln>
            <a:solidFill>
              <a:srgbClr val="806DF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E79DA8-8A80-4250-BC41-C5B86F006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" r="50724" b="52107"/>
          <a:stretch/>
        </p:blipFill>
        <p:spPr>
          <a:xfrm>
            <a:off x="7113654" y="3429000"/>
            <a:ext cx="4713734" cy="3297115"/>
          </a:xfrm>
          <a:prstGeom prst="rect">
            <a:avLst/>
          </a:prstGeom>
          <a:ln>
            <a:solidFill>
              <a:srgbClr val="806DFF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AD0AAE-E5CC-4D80-BABE-475F2635E2BB}"/>
              </a:ext>
            </a:extLst>
          </p:cNvPr>
          <p:cNvSpPr/>
          <p:nvPr/>
        </p:nvSpPr>
        <p:spPr>
          <a:xfrm>
            <a:off x="158192" y="687647"/>
            <a:ext cx="3432523" cy="5635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전통적인 웹 사이트는 </a:t>
            </a:r>
            <a:r>
              <a:rPr lang="ko-KR" altLang="en-US" sz="1050" dirty="0" err="1"/>
              <a:t>인터렉션이</a:t>
            </a:r>
            <a:r>
              <a:rPr lang="ko-KR" altLang="en-US" sz="1050" dirty="0"/>
              <a:t> 발생할 때마다 완전히 새로운 페이지를 서버에서 전송해 주었습니다. 그러나 점차 웹 사이트가 고도화됨에 따라 한 페이지에 해당하는 페이지 용량이 커져갔고, 매번 새로운 페이지를 전달하는 게 점점 버거워지게 되었습니다. 또한 기존의 웹 애플리케이션은 돔 전체를 직접 접근하여 조작해서 브라우저에 화면을 나타내는 방식이었고, 웹 어플리케이션의 규모가 커질수록, 돔에 직접 접근하여 변화를 주다 보니 성능 이슈가 발생했습니다.</a:t>
            </a:r>
          </a:p>
          <a:p>
            <a:pPr>
              <a:lnSpc>
                <a:spcPct val="150000"/>
              </a:lnSpc>
            </a:pPr>
            <a:endParaRPr lang="ko-KR" altLang="en-US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돔 자체를 읽고 쓰는 것은 빠릅니다. 다만 돔에 변화가 일어나 브라우저에서 매번 리플로우/리페인트 되는 과정에서 성능이 저하되는 것입니다. </a:t>
            </a:r>
          </a:p>
          <a:p>
            <a:pPr>
              <a:lnSpc>
                <a:spcPct val="150000"/>
              </a:lnSpc>
            </a:pPr>
            <a:endParaRPr lang="ko-KR" altLang="en-US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그렇게 등장한 것이 SPA(</a:t>
            </a:r>
            <a:r>
              <a:rPr lang="ko-KR" altLang="en-US" sz="1050" dirty="0" err="1"/>
              <a:t>Single</a:t>
            </a:r>
            <a:r>
              <a:rPr lang="ko-KR" altLang="en-US" sz="1050" dirty="0"/>
              <a:t> </a:t>
            </a:r>
            <a:r>
              <a:rPr lang="ko-KR" altLang="en-US" sz="1050" dirty="0" err="1"/>
              <a:t>Page</a:t>
            </a:r>
            <a:r>
              <a:rPr lang="ko-KR" altLang="en-US" sz="1050" dirty="0"/>
              <a:t> </a:t>
            </a:r>
            <a:r>
              <a:rPr lang="ko-KR" altLang="en-US" sz="1050" dirty="0" err="1"/>
              <a:t>Application</a:t>
            </a:r>
            <a:r>
              <a:rPr lang="ko-KR" altLang="en-US" sz="1050" dirty="0"/>
              <a:t>)입니다. 웹 사이트의 전체 페이지를 하나의 페이지에 담아 동적으로 화면을 바꿔가는 방식입니다.</a:t>
            </a:r>
          </a:p>
          <a:p>
            <a:pPr>
              <a:lnSpc>
                <a:spcPct val="150000"/>
              </a:lnSpc>
            </a:pPr>
            <a:endParaRPr lang="ko-KR" altLang="en-US" sz="1050" dirty="0"/>
          </a:p>
          <a:p>
            <a:pPr>
              <a:lnSpc>
                <a:spcPct val="150000"/>
              </a:lnSpc>
            </a:pPr>
            <a:r>
              <a:rPr lang="ko-KR" altLang="en-US" sz="1050" dirty="0" err="1"/>
              <a:t>SPA를</a:t>
            </a:r>
            <a:r>
              <a:rPr lang="ko-KR" altLang="en-US" sz="1050" dirty="0"/>
              <a:t> </a:t>
            </a:r>
            <a:r>
              <a:rPr lang="ko-KR" altLang="en-US" sz="1050" dirty="0" err="1"/>
              <a:t>리얼</a:t>
            </a:r>
            <a:r>
              <a:rPr lang="ko-KR" altLang="en-US" sz="1050" dirty="0"/>
              <a:t> 돔에 접근하는 방식(</a:t>
            </a:r>
            <a:r>
              <a:rPr lang="ko-KR" altLang="en-US" sz="1050" dirty="0" err="1"/>
              <a:t>ex</a:t>
            </a:r>
            <a:r>
              <a:rPr lang="ko-KR" altLang="en-US" sz="1050" dirty="0"/>
              <a:t>. 자바스크립트 + </a:t>
            </a:r>
            <a:r>
              <a:rPr lang="ko-KR" altLang="en-US" sz="1050" dirty="0" err="1"/>
              <a:t>제이쿼리</a:t>
            </a:r>
            <a:r>
              <a:rPr lang="ko-KR" altLang="en-US" sz="1050" dirty="0"/>
              <a:t>)</a:t>
            </a:r>
            <a:r>
              <a:rPr lang="ko-KR" altLang="en-US" sz="1050" dirty="0" err="1"/>
              <a:t>으로</a:t>
            </a:r>
            <a:r>
              <a:rPr lang="ko-KR" altLang="en-US" sz="1050" dirty="0"/>
              <a:t> 구현할 경우, 돔 조작이 매우 빈번하게 일어날 것이고 브라우저의 성능 저하는 여전할 것입니다. 그래서 뷰의 변형이 아닌, 기존 뷰를 날리고 새로 렌더링 하는 방법이 나오게 되었습니다.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F1020-2073-445F-B815-1662E1BCFD4D}"/>
              </a:ext>
            </a:extLst>
          </p:cNvPr>
          <p:cNvSpPr txBox="1"/>
          <p:nvPr/>
        </p:nvSpPr>
        <p:spPr>
          <a:xfrm>
            <a:off x="3734286" y="810739"/>
            <a:ext cx="3211637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❓ </a:t>
            </a:r>
            <a:r>
              <a:rPr lang="en-US" altLang="ko-KR" sz="1050" b="1" dirty="0">
                <a:solidFill>
                  <a:srgbClr val="212529"/>
                </a:solidFill>
                <a:latin typeface="-apple-system"/>
              </a:rPr>
              <a:t>DOM</a:t>
            </a:r>
            <a:r>
              <a:rPr lang="ko-KR" altLang="en-US" sz="1050" b="1" dirty="0">
                <a:solidFill>
                  <a:srgbClr val="212529"/>
                </a:solidFill>
                <a:latin typeface="-apple-system"/>
              </a:rPr>
              <a:t>이란</a:t>
            </a:r>
            <a:r>
              <a:rPr lang="en-US" altLang="ko-KR" sz="1050" b="1" dirty="0">
                <a:solidFill>
                  <a:srgbClr val="212529"/>
                </a:solidFill>
                <a:latin typeface="-apple-system"/>
              </a:rPr>
              <a:t>?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DOM(Document Object Model)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이란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웹 페이지를 이루는 태그들을 브라우저가 트리 구조로 만든 객체 모델입니다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 HTML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과 자바스크립트를 이어주는 역할로 볼 수 있습니다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자바스크립트로는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Document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라는 전역 객체를 통해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HTML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태그들을 조종할 수 있습니다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endParaRPr lang="en-US" altLang="ko-KR" sz="1050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기존의 웹 애플리케이션은 자바스크립트로 직접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DOM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을 제어했습니다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이렇게 돔을 직접 제어하는 방식이 아닌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sz="1050" dirty="0" err="1">
                <a:solidFill>
                  <a:srgbClr val="212529"/>
                </a:solidFill>
                <a:latin typeface="-apple-system"/>
              </a:rPr>
              <a:t>리얼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 돔을 추상화한 자바스크립트 객체를 구성하여 사용하는 방식이 가상 돔의 개념입니다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</a:t>
            </a:r>
            <a:endParaRPr lang="ko-KR" altLang="en-US" sz="1050" dirty="0">
              <a:solidFill>
                <a:srgbClr val="212529"/>
              </a:solidFill>
              <a:latin typeface="-apple-system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F1FEC9-4F93-4491-82C1-E2B2DCF6D195}"/>
              </a:ext>
            </a:extLst>
          </p:cNvPr>
          <p:cNvSpPr/>
          <p:nvPr/>
        </p:nvSpPr>
        <p:spPr>
          <a:xfrm>
            <a:off x="3678977" y="3121626"/>
            <a:ext cx="3328831" cy="321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돔 조작이 빈번한 </a:t>
            </a:r>
            <a:r>
              <a:rPr lang="ko-KR" altLang="en-US" sz="1050" dirty="0" err="1"/>
              <a:t>SPA에서</a:t>
            </a:r>
            <a:r>
              <a:rPr lang="ko-KR" altLang="en-US" sz="1050" dirty="0"/>
              <a:t> 성능을 향상하는 방법이 바로 이렇게 </a:t>
            </a:r>
            <a:r>
              <a:rPr lang="ko-KR" altLang="en-US" sz="1050" b="1" dirty="0"/>
              <a:t>가상</a:t>
            </a:r>
            <a:r>
              <a:rPr lang="en-US" altLang="ko-KR" sz="1050" b="1" dirty="0"/>
              <a:t>DOM(</a:t>
            </a:r>
            <a:r>
              <a:rPr lang="ko-KR" altLang="en-US" sz="1050" b="1" dirty="0" err="1"/>
              <a:t>Virtual</a:t>
            </a:r>
            <a:r>
              <a:rPr lang="ko-KR" altLang="en-US" sz="1050" b="1" dirty="0"/>
              <a:t> DOM</a:t>
            </a:r>
            <a:r>
              <a:rPr lang="en-US" altLang="ko-KR" sz="1050" b="1" dirty="0"/>
              <a:t>)</a:t>
            </a:r>
            <a:r>
              <a:rPr lang="ko-KR" altLang="en-US" sz="1050" dirty="0"/>
              <a:t>을 사용하는 것입니다. </a:t>
            </a:r>
            <a:r>
              <a:rPr lang="ko-KR" altLang="en-US" sz="1050" dirty="0" err="1"/>
              <a:t>리액트와</a:t>
            </a:r>
            <a:r>
              <a:rPr lang="ko-KR" altLang="en-US" sz="1050" dirty="0"/>
              <a:t> 뷰와 같은 SPA 라이브러리의 경우, </a:t>
            </a:r>
            <a:r>
              <a:rPr lang="ko-KR" altLang="en-US" sz="1050" dirty="0" err="1"/>
              <a:t>Virtual</a:t>
            </a:r>
            <a:r>
              <a:rPr lang="ko-KR" altLang="en-US" sz="1050" dirty="0"/>
              <a:t> </a:t>
            </a:r>
            <a:r>
              <a:rPr lang="ko-KR" altLang="en-US" sz="1050" dirty="0" err="1"/>
              <a:t>DOM이라는</a:t>
            </a:r>
            <a:r>
              <a:rPr lang="ko-KR" altLang="en-US" sz="1050" dirty="0"/>
              <a:t> 패턴을 사용해 </a:t>
            </a:r>
            <a:r>
              <a:rPr lang="ko-KR" altLang="en-US" sz="1050" dirty="0" err="1"/>
              <a:t>SPA를</a:t>
            </a:r>
            <a:r>
              <a:rPr lang="ko-KR" altLang="en-US" sz="1050" dirty="0"/>
              <a:t> 구현합니다.</a:t>
            </a:r>
          </a:p>
          <a:p>
            <a:pPr>
              <a:lnSpc>
                <a:spcPct val="150000"/>
              </a:lnSpc>
            </a:pPr>
            <a:endParaRPr lang="ko-KR" altLang="en-US" sz="1050" dirty="0"/>
          </a:p>
          <a:p>
            <a:pPr>
              <a:lnSpc>
                <a:spcPct val="150000"/>
              </a:lnSpc>
            </a:pPr>
            <a:r>
              <a:rPr lang="ko-KR" altLang="en-US" sz="1050" dirty="0" err="1"/>
              <a:t>리얼</a:t>
            </a:r>
            <a:r>
              <a:rPr lang="ko-KR" altLang="en-US" sz="1050" dirty="0"/>
              <a:t> 돔을 추상화한 가상의 객체 트리로 HTML 정보를 저장하고 있다가, 이 트리에 변경이 발생하면 모든 변화를 모아 </a:t>
            </a:r>
            <a:r>
              <a:rPr lang="ko-KR" altLang="en-US" sz="1050" dirty="0" err="1"/>
              <a:t>리얼</a:t>
            </a:r>
            <a:r>
              <a:rPr lang="ko-KR" altLang="en-US" sz="1050" dirty="0"/>
              <a:t> 돔과 비교하여 변경된 부분을 한 번에 빠르게 일괄 업데이트합니다. 따라서 리플로우가 적게 발생하게 됩니다. 작은 규모의 리플로우가 여러 번 발생하는 것보다 큰 규모의 리플로우가 한번 발생하는 것이 성능상으로 훨씬 뛰어납니다.</a:t>
            </a:r>
          </a:p>
        </p:txBody>
      </p:sp>
    </p:spTree>
    <p:extLst>
      <p:ext uri="{BB962C8B-B14F-4D97-AF65-F5344CB8AC3E}">
        <p14:creationId xmlns:p14="http://schemas.microsoft.com/office/powerpoint/2010/main" val="141182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2808-3646-4D4E-AECE-8DEAA69D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ROUTER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876E92-F87E-480C-A977-15BD6A79044F}"/>
              </a:ext>
            </a:extLst>
          </p:cNvPr>
          <p:cNvSpPr/>
          <p:nvPr/>
        </p:nvSpPr>
        <p:spPr>
          <a:xfrm>
            <a:off x="589187" y="1068058"/>
            <a:ext cx="4721368" cy="4494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333333"/>
                </a:solidFill>
                <a:latin typeface="Lora"/>
              </a:rPr>
              <a:t>라우팅이란 출발지에서 목적지까지의 경로를 결정하는 기능입니다</a:t>
            </a:r>
            <a:r>
              <a:rPr lang="en-US" altLang="ko-KR" sz="1200" dirty="0">
                <a:solidFill>
                  <a:srgbClr val="333333"/>
                </a:solidFill>
                <a:latin typeface="Lora"/>
              </a:rPr>
              <a:t>.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333333"/>
                </a:solidFill>
                <a:latin typeface="Lora"/>
              </a:rPr>
              <a:t>애플리케이션의 라우팅은 사용자가 태스크를 수행하기 위해 어떤 화면</a:t>
            </a:r>
            <a:r>
              <a:rPr lang="en-US" altLang="ko-KR" sz="1200" dirty="0">
                <a:solidFill>
                  <a:srgbClr val="333333"/>
                </a:solidFill>
                <a:latin typeface="Lora"/>
              </a:rPr>
              <a:t>(view)</a:t>
            </a:r>
            <a:r>
              <a:rPr lang="ko-KR" altLang="en-US" sz="1200" dirty="0">
                <a:solidFill>
                  <a:srgbClr val="333333"/>
                </a:solidFill>
                <a:latin typeface="Lora"/>
              </a:rPr>
              <a:t>에서 다른 화면으로 화면을 전환하는 내비게이션을 관리하기 위한 기능을 의미합니다</a:t>
            </a:r>
            <a:r>
              <a:rPr lang="en-US" altLang="ko-KR" sz="1200" dirty="0">
                <a:solidFill>
                  <a:srgbClr val="333333"/>
                </a:solidFill>
                <a:latin typeface="Lora"/>
              </a:rPr>
              <a:t>.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333333"/>
                </a:solidFill>
                <a:latin typeface="Lora"/>
              </a:rPr>
              <a:t>일반적으로 라우팅은 사용자가 요청한 </a:t>
            </a:r>
            <a:r>
              <a:rPr lang="en-US" altLang="ko-KR" sz="1200" dirty="0">
                <a:solidFill>
                  <a:srgbClr val="333333"/>
                </a:solidFill>
                <a:latin typeface="Lora"/>
              </a:rPr>
              <a:t>URL </a:t>
            </a:r>
            <a:r>
              <a:rPr lang="ko-KR" altLang="en-US" sz="1200" dirty="0">
                <a:solidFill>
                  <a:srgbClr val="333333"/>
                </a:solidFill>
                <a:latin typeface="Lora"/>
              </a:rPr>
              <a:t>또는 이벤트를 해석하고 새로운 페이지로 전환하기 위해 필요한 데이터를 서버에 요청하고 페이지를 전환하는 위한 일련의 행위를 말합니다</a:t>
            </a:r>
            <a:r>
              <a:rPr lang="en-US" altLang="ko-KR" sz="1200" dirty="0">
                <a:solidFill>
                  <a:srgbClr val="333333"/>
                </a:solidFill>
                <a:latin typeface="Lora"/>
              </a:rPr>
              <a:t>. </a:t>
            </a: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333333"/>
              </a:solidFill>
              <a:latin typeface="Lor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333333"/>
                </a:solidFill>
                <a:latin typeface="Lora"/>
              </a:rPr>
              <a:t>브라우저가 화면을 전환하는 경우는 다음과 같습니다</a:t>
            </a:r>
            <a:r>
              <a:rPr lang="en-US" altLang="ko-KR" sz="1200" dirty="0">
                <a:solidFill>
                  <a:srgbClr val="333333"/>
                </a:solidFill>
                <a:latin typeface="Lora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333333"/>
              </a:solidFill>
              <a:latin typeface="Lora"/>
            </a:endParaRP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solidFill>
                  <a:srgbClr val="333333"/>
                </a:solidFill>
                <a:latin typeface="Lora"/>
              </a:rPr>
              <a:t>브라우저의 주소창에 </a:t>
            </a:r>
            <a:r>
              <a:rPr lang="en-US" altLang="ko-KR" sz="1200" dirty="0">
                <a:solidFill>
                  <a:srgbClr val="333333"/>
                </a:solidFill>
                <a:latin typeface="Lora"/>
              </a:rPr>
              <a:t>URL</a:t>
            </a:r>
            <a:r>
              <a:rPr lang="ko-KR" altLang="en-US" sz="1200" dirty="0">
                <a:solidFill>
                  <a:srgbClr val="333333"/>
                </a:solidFill>
                <a:latin typeface="Lora"/>
              </a:rPr>
              <a:t>을 입력하면 해당 페이지로 이동한다</a:t>
            </a:r>
            <a:r>
              <a:rPr lang="en-US" altLang="ko-KR" sz="1200" dirty="0">
                <a:solidFill>
                  <a:srgbClr val="333333"/>
                </a:solidFill>
                <a:latin typeface="Lora"/>
              </a:rPr>
              <a:t>.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solidFill>
                  <a:srgbClr val="333333"/>
                </a:solidFill>
                <a:latin typeface="Lora"/>
              </a:rPr>
              <a:t>웹페이지의 링크</a:t>
            </a:r>
            <a:r>
              <a:rPr lang="en-US" altLang="ko-KR" sz="1200" dirty="0">
                <a:solidFill>
                  <a:srgbClr val="333333"/>
                </a:solidFill>
                <a:latin typeface="Lora"/>
              </a:rPr>
              <a:t>(a </a:t>
            </a:r>
            <a:r>
              <a:rPr lang="ko-KR" altLang="en-US" sz="1200" dirty="0">
                <a:solidFill>
                  <a:srgbClr val="333333"/>
                </a:solidFill>
                <a:latin typeface="Lora"/>
              </a:rPr>
              <a:t>태그</a:t>
            </a:r>
            <a:r>
              <a:rPr lang="en-US" altLang="ko-KR" sz="1200" dirty="0">
                <a:solidFill>
                  <a:srgbClr val="333333"/>
                </a:solidFill>
                <a:latin typeface="Lora"/>
              </a:rPr>
              <a:t>)</a:t>
            </a:r>
            <a:r>
              <a:rPr lang="ko-KR" altLang="en-US" sz="1200" dirty="0">
                <a:solidFill>
                  <a:srgbClr val="333333"/>
                </a:solidFill>
                <a:latin typeface="Lora"/>
              </a:rPr>
              <a:t>를 클릭하면 해당 페이지로 이동한다</a:t>
            </a:r>
            <a:r>
              <a:rPr lang="en-US" altLang="ko-KR" sz="1200" dirty="0">
                <a:solidFill>
                  <a:srgbClr val="333333"/>
                </a:solidFill>
                <a:latin typeface="Lora"/>
              </a:rPr>
              <a:t>.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solidFill>
                  <a:srgbClr val="333333"/>
                </a:solidFill>
                <a:latin typeface="Lora"/>
              </a:rPr>
              <a:t>브라우저의 </a:t>
            </a:r>
            <a:r>
              <a:rPr lang="ko-KR" altLang="en-US" sz="1200" dirty="0" err="1">
                <a:solidFill>
                  <a:srgbClr val="333333"/>
                </a:solidFill>
                <a:latin typeface="Lora"/>
              </a:rPr>
              <a:t>뒤로가기</a:t>
            </a:r>
            <a:r>
              <a:rPr lang="ko-KR" altLang="en-US" sz="1200" dirty="0">
                <a:solidFill>
                  <a:srgbClr val="333333"/>
                </a:solidFill>
                <a:latin typeface="Lora"/>
              </a:rPr>
              <a:t> 또는 </a:t>
            </a:r>
            <a:r>
              <a:rPr lang="ko-KR" altLang="en-US" sz="1200" dirty="0" err="1">
                <a:solidFill>
                  <a:srgbClr val="333333"/>
                </a:solidFill>
                <a:latin typeface="Lora"/>
              </a:rPr>
              <a:t>앞으로가기</a:t>
            </a:r>
            <a:r>
              <a:rPr lang="ko-KR" altLang="en-US" sz="1200" dirty="0">
                <a:solidFill>
                  <a:srgbClr val="333333"/>
                </a:solidFill>
                <a:latin typeface="Lora"/>
              </a:rPr>
              <a:t> 버튼을 클릭하면 사용자 방문 기록</a:t>
            </a:r>
            <a:r>
              <a:rPr lang="en-US" altLang="ko-KR" sz="1200" dirty="0">
                <a:solidFill>
                  <a:srgbClr val="333333"/>
                </a:solidFill>
                <a:latin typeface="Lora"/>
              </a:rPr>
              <a:t>(history)</a:t>
            </a:r>
            <a:r>
              <a:rPr lang="ko-KR" altLang="en-US" sz="1200" dirty="0">
                <a:solidFill>
                  <a:srgbClr val="333333"/>
                </a:solidFill>
                <a:latin typeface="Lora"/>
              </a:rPr>
              <a:t>의 뒤 또는 앞으로 이동한다</a:t>
            </a:r>
            <a:r>
              <a:rPr lang="en-US" altLang="ko-KR" sz="1200" dirty="0">
                <a:solidFill>
                  <a:srgbClr val="333333"/>
                </a:solidFill>
                <a:latin typeface="Lora"/>
              </a:rPr>
              <a:t>. </a:t>
            </a:r>
            <a:r>
              <a:rPr lang="en-US" altLang="ko-KR" sz="1200" b="1" dirty="0">
                <a:solidFill>
                  <a:srgbClr val="434B4F"/>
                </a:solidFill>
                <a:latin typeface="Lora"/>
              </a:rPr>
              <a:t>history </a:t>
            </a:r>
            <a:r>
              <a:rPr lang="ko-KR" altLang="en-US" sz="1200" b="1" dirty="0">
                <a:solidFill>
                  <a:srgbClr val="434B4F"/>
                </a:solidFill>
                <a:latin typeface="Lora"/>
              </a:rPr>
              <a:t>관리를 위해서는 각 페이지는 브라우저의 주소창에서 구별할 수 있는 유일한 </a:t>
            </a:r>
            <a:r>
              <a:rPr lang="en-US" altLang="ko-KR" sz="1200" b="1" dirty="0">
                <a:solidFill>
                  <a:srgbClr val="434B4F"/>
                </a:solidFill>
                <a:latin typeface="Lora"/>
              </a:rPr>
              <a:t>URL</a:t>
            </a:r>
            <a:r>
              <a:rPr lang="ko-KR" altLang="en-US" sz="1200" b="1" dirty="0">
                <a:solidFill>
                  <a:srgbClr val="434B4F"/>
                </a:solidFill>
                <a:latin typeface="Lora"/>
              </a:rPr>
              <a:t>을 소유해야 한다</a:t>
            </a:r>
            <a:r>
              <a:rPr lang="en-US" altLang="ko-KR" sz="1200" b="1" dirty="0">
                <a:solidFill>
                  <a:srgbClr val="434B4F"/>
                </a:solidFill>
                <a:latin typeface="Lora"/>
              </a:rPr>
              <a:t>.</a:t>
            </a:r>
            <a:endParaRPr lang="ko-KR" altLang="en-US" sz="1200" b="0" i="0" dirty="0">
              <a:solidFill>
                <a:srgbClr val="333333"/>
              </a:solidFill>
              <a:effectLst/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515890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2808-3646-4D4E-AECE-8DEAA69D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ROUTER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90DEA5-D53A-412F-B736-9EC16C0A74AA}"/>
              </a:ext>
            </a:extLst>
          </p:cNvPr>
          <p:cNvSpPr txBox="1"/>
          <p:nvPr/>
        </p:nvSpPr>
        <p:spPr>
          <a:xfrm>
            <a:off x="262053" y="2331485"/>
            <a:ext cx="2829405" cy="3162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❓ </a:t>
            </a:r>
            <a:r>
              <a:rPr lang="ko-KR" altLang="en-US" sz="1050" b="1" dirty="0">
                <a:solidFill>
                  <a:srgbClr val="212529"/>
                </a:solidFill>
                <a:latin typeface="-apple-system"/>
              </a:rPr>
              <a:t>전통적 링크 방식</a:t>
            </a:r>
          </a:p>
          <a:p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전통적인 링크방식은 링크태그를 이용한다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endParaRPr lang="en-US" altLang="ko-KR" sz="1050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&lt;a </a:t>
            </a:r>
            <a:r>
              <a:rPr lang="en-US" altLang="ko-KR" sz="1050" dirty="0" err="1">
                <a:solidFill>
                  <a:srgbClr val="212529"/>
                </a:solidFill>
                <a:latin typeface="-apple-system"/>
              </a:rPr>
              <a:t>href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="index.html"&gt;go main&lt;/a&gt;</a:t>
            </a:r>
          </a:p>
          <a:p>
            <a:endParaRPr lang="en-US" altLang="ko-KR" sz="1050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링크를 클릭하게 되면 리소스의 경로가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URL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의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path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에 </a:t>
            </a:r>
            <a:r>
              <a:rPr lang="ko-KR" altLang="en-US" sz="1050" dirty="0" err="1">
                <a:solidFill>
                  <a:srgbClr val="212529"/>
                </a:solidFill>
                <a:latin typeface="-apple-system"/>
              </a:rPr>
              <a:t>저장이되고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서버는 해당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html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을 클라이언트에 응답한다</a:t>
            </a:r>
            <a:br>
              <a:rPr lang="en-US" altLang="ko-KR" sz="1050" dirty="0">
                <a:solidFill>
                  <a:srgbClr val="212529"/>
                </a:solidFill>
                <a:latin typeface="-apple-system"/>
              </a:rPr>
            </a:br>
            <a:endParaRPr lang="en-US" altLang="ko-KR" sz="1050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sz="1050" b="1" dirty="0">
                <a:solidFill>
                  <a:srgbClr val="212529"/>
                </a:solidFill>
                <a:latin typeface="-apple-system"/>
              </a:rPr>
              <a:t>장점</a:t>
            </a:r>
          </a:p>
          <a:p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페이지마다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URL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이 존재하여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history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관리 및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SEO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대응에 문제가 없다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endParaRPr lang="en-US" altLang="ko-KR" sz="1050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sz="1050" b="1" dirty="0">
                <a:solidFill>
                  <a:srgbClr val="212529"/>
                </a:solidFill>
                <a:latin typeface="-apple-system"/>
              </a:rPr>
              <a:t>단점</a:t>
            </a:r>
          </a:p>
          <a:p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전체페이지를 </a:t>
            </a:r>
            <a:r>
              <a:rPr lang="ko-KR" altLang="en-US" sz="1050" dirty="0" err="1">
                <a:solidFill>
                  <a:srgbClr val="212529"/>
                </a:solidFill>
                <a:latin typeface="-apple-system"/>
              </a:rPr>
              <a:t>로딩하므로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 변경이 불필요한 요소도 로딩된다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복잡한 웹페이지라면 중복된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html, </a:t>
            </a:r>
            <a:r>
              <a:rPr lang="en-US" altLang="ko-KR" sz="1050" dirty="0" err="1">
                <a:solidFill>
                  <a:srgbClr val="212529"/>
                </a:solidFill>
                <a:latin typeface="-apple-system"/>
              </a:rPr>
              <a:t>css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en-US" altLang="ko-KR" sz="1050" dirty="0" err="1">
                <a:solidFill>
                  <a:srgbClr val="212529"/>
                </a:solidFill>
                <a:latin typeface="-apple-system"/>
              </a:rPr>
              <a:t>javascript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를 계속 </a:t>
            </a:r>
            <a:r>
              <a:rPr lang="ko-KR" altLang="en-US" sz="1050" dirty="0" err="1">
                <a:solidFill>
                  <a:srgbClr val="212529"/>
                </a:solidFill>
                <a:latin typeface="-apple-system"/>
              </a:rPr>
              <a:t>다운로드해야하므로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 속도가 저하된다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C4A28B-3C43-4E34-B376-42E1E1CF5C82}"/>
              </a:ext>
            </a:extLst>
          </p:cNvPr>
          <p:cNvSpPr txBox="1"/>
          <p:nvPr/>
        </p:nvSpPr>
        <p:spPr>
          <a:xfrm>
            <a:off x="3206667" y="2331485"/>
            <a:ext cx="2829405" cy="36471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❓ </a:t>
            </a:r>
            <a:r>
              <a:rPr lang="en-US" altLang="ko-KR" sz="1050" b="1" dirty="0">
                <a:solidFill>
                  <a:srgbClr val="212529"/>
                </a:solidFill>
                <a:latin typeface="-apple-system"/>
              </a:rPr>
              <a:t> AJAX </a:t>
            </a:r>
            <a:r>
              <a:rPr lang="ko-KR" altLang="en-US" sz="1050" b="1" dirty="0">
                <a:solidFill>
                  <a:srgbClr val="212529"/>
                </a:solidFill>
                <a:latin typeface="-apple-system"/>
              </a:rPr>
              <a:t>방식</a:t>
            </a:r>
          </a:p>
          <a:p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AJAX(Asynchronous JavaScript and XML)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는 전통적 링크방식에서 개선한 방식으로 자바스크립트를 이용해 비동기적으로 서버와 브라우저가 데이터를 교환하는 방식이다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endParaRPr lang="en-US" altLang="ko-KR" sz="1050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&lt;a id="main"&gt;MAIN&lt;/a&gt;</a:t>
            </a:r>
          </a:p>
          <a:p>
            <a:endParaRPr lang="en-US" altLang="ko-KR" sz="1050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전통적 링크방식과는 반대로 </a:t>
            </a:r>
            <a:r>
              <a:rPr lang="en-US" altLang="ko-KR" sz="1050" dirty="0" err="1">
                <a:solidFill>
                  <a:srgbClr val="212529"/>
                </a:solidFill>
                <a:latin typeface="-apple-system"/>
              </a:rPr>
              <a:t>href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를 사용하지 않는다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 AJAX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를 통해 서버에 필요한 리소스를 요청하고 응답을 하면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html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내의 내용을 갈아치운다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endParaRPr lang="en-US" altLang="ko-KR" sz="1050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sz="1050" b="1" dirty="0">
                <a:solidFill>
                  <a:srgbClr val="212529"/>
                </a:solidFill>
                <a:latin typeface="-apple-system"/>
              </a:rPr>
              <a:t>장점</a:t>
            </a:r>
          </a:p>
          <a:p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필요한 부분만 렌더링을 하므로 기존의 방식보다 속도가 빠르다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endParaRPr lang="en-US" altLang="ko-KR" sz="1050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sz="1050" b="1" dirty="0">
                <a:solidFill>
                  <a:srgbClr val="212529"/>
                </a:solidFill>
                <a:latin typeface="-apple-system"/>
              </a:rPr>
              <a:t>단점</a:t>
            </a:r>
          </a:p>
          <a:p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URL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의 변경이 없으므로 </a:t>
            </a:r>
            <a:r>
              <a:rPr lang="ko-KR" altLang="en-US" sz="1050" dirty="0" err="1">
                <a:solidFill>
                  <a:srgbClr val="212529"/>
                </a:solidFill>
                <a:latin typeface="-apple-system"/>
              </a:rPr>
              <a:t>앞으로가기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sz="1050" dirty="0" err="1">
                <a:solidFill>
                  <a:srgbClr val="212529"/>
                </a:solidFill>
                <a:latin typeface="-apple-system"/>
              </a:rPr>
              <a:t>뒤로가기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 등의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history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관리가 되지 않는다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URL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이 하나이므로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SEO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이슈에 대해서도 자유로울 수 없다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2D3557-3EFE-46E1-8004-D3CDABC01644}"/>
              </a:ext>
            </a:extLst>
          </p:cNvPr>
          <p:cNvSpPr txBox="1"/>
          <p:nvPr/>
        </p:nvSpPr>
        <p:spPr>
          <a:xfrm>
            <a:off x="6151281" y="2331485"/>
            <a:ext cx="2829405" cy="44550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❓ </a:t>
            </a:r>
            <a:r>
              <a:rPr lang="en-US" altLang="ko-KR" sz="1050" b="1" dirty="0">
                <a:solidFill>
                  <a:srgbClr val="212529"/>
                </a:solidFill>
                <a:latin typeface="-apple-system"/>
              </a:rPr>
              <a:t> Hash </a:t>
            </a:r>
            <a:r>
              <a:rPr lang="ko-KR" altLang="en-US" sz="1050" b="1" dirty="0">
                <a:solidFill>
                  <a:srgbClr val="212529"/>
                </a:solidFill>
                <a:latin typeface="-apple-system"/>
              </a:rPr>
              <a:t>방식</a:t>
            </a:r>
          </a:p>
          <a:p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Hash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방식은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URI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의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fragment identifier (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예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: #home )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의 고유기능인 앵커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(anchor)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를 사용한다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 </a:t>
            </a:r>
          </a:p>
          <a:p>
            <a:endParaRPr lang="en-US" altLang="ko-KR" sz="1050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&lt;a </a:t>
            </a:r>
            <a:r>
              <a:rPr lang="en-US" altLang="ko-KR" sz="1050" dirty="0" err="1">
                <a:solidFill>
                  <a:srgbClr val="212529"/>
                </a:solidFill>
                <a:latin typeface="-apple-system"/>
              </a:rPr>
              <a:t>href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="#home"&gt;HOME&lt;/a&gt;</a:t>
            </a:r>
          </a:p>
          <a:p>
            <a:endParaRPr lang="en-US" altLang="ko-KR" sz="1050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HOME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을 누르게 되면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hash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가 추가된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URI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가 표시된다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 hash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가 추가되면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URL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이 동일한 상태에서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URI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만 바뀌므로 서버에 어떤 요청도 하지않는다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 </a:t>
            </a:r>
          </a:p>
          <a:p>
            <a:endParaRPr lang="en-US" altLang="ko-KR" sz="1050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1050" b="1" dirty="0">
                <a:solidFill>
                  <a:srgbClr val="212529"/>
                </a:solidFill>
                <a:latin typeface="-apple-system"/>
              </a:rPr>
              <a:t>URL </a:t>
            </a:r>
            <a:r>
              <a:rPr lang="ko-KR" altLang="en-US" sz="1050" b="1" dirty="0">
                <a:solidFill>
                  <a:srgbClr val="212529"/>
                </a:solidFill>
                <a:latin typeface="-apple-system"/>
              </a:rPr>
              <a:t>과 </a:t>
            </a:r>
            <a:r>
              <a:rPr lang="en-US" altLang="ko-KR" sz="1050" b="1" dirty="0">
                <a:solidFill>
                  <a:srgbClr val="212529"/>
                </a:solidFill>
                <a:latin typeface="-apple-system"/>
              </a:rPr>
              <a:t>URI </a:t>
            </a:r>
            <a:r>
              <a:rPr lang="ko-KR" altLang="en-US" sz="1050" b="1" dirty="0">
                <a:solidFill>
                  <a:srgbClr val="212529"/>
                </a:solidFill>
                <a:latin typeface="-apple-system"/>
              </a:rPr>
              <a:t>의 차이</a:t>
            </a:r>
            <a:endParaRPr lang="ko-KR" altLang="en-US" sz="1050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hash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는 페이지가 </a:t>
            </a:r>
            <a:r>
              <a:rPr lang="ko-KR" altLang="en-US" sz="1050" dirty="0" err="1">
                <a:solidFill>
                  <a:srgbClr val="212529"/>
                </a:solidFill>
                <a:latin typeface="-apple-system"/>
              </a:rPr>
              <a:t>새로고침이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 되지않지만 논리적으로 페이지를 분리한다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그렇기 때문에 히스토리 관리가 </a:t>
            </a:r>
            <a:r>
              <a:rPr lang="ko-KR" altLang="en-US" sz="1050" dirty="0" err="1">
                <a:solidFill>
                  <a:srgbClr val="212529"/>
                </a:solidFill>
                <a:latin typeface="-apple-system"/>
              </a:rPr>
              <a:t>되는것이다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 hash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방식은 </a:t>
            </a:r>
            <a:r>
              <a:rPr lang="en-US" altLang="ko-KR" sz="1050" dirty="0" err="1">
                <a:solidFill>
                  <a:srgbClr val="212529"/>
                </a:solidFill>
                <a:latin typeface="-apple-system"/>
              </a:rPr>
              <a:t>hashchange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이벤트를 통해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hash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값 변경을 통해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AJAX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요청을 수행한다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endParaRPr lang="en-US" altLang="ko-KR" sz="1050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sz="1050" b="1" dirty="0">
                <a:solidFill>
                  <a:srgbClr val="212529"/>
                </a:solidFill>
                <a:latin typeface="-apple-system"/>
              </a:rPr>
              <a:t>장점</a:t>
            </a:r>
          </a:p>
          <a:p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기존의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AJAX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방식에서 히스토리 관리가 안됐다면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hash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방식은 히스토리 관리가 된다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endParaRPr lang="en-US" altLang="ko-KR" sz="1050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sz="1050" b="1" dirty="0">
                <a:solidFill>
                  <a:srgbClr val="212529"/>
                </a:solidFill>
                <a:latin typeface="-apple-system"/>
              </a:rPr>
              <a:t>단점</a:t>
            </a:r>
          </a:p>
          <a:p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여전히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SEO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이슈이다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 </a:t>
            </a:r>
            <a:r>
              <a:rPr lang="ko-KR" altLang="en-US" sz="1050" dirty="0" err="1">
                <a:solidFill>
                  <a:srgbClr val="212529"/>
                </a:solidFill>
                <a:latin typeface="-apple-system"/>
              </a:rPr>
              <a:t>크롤러는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sz="1050" dirty="0" err="1">
                <a:solidFill>
                  <a:srgbClr val="212529"/>
                </a:solidFill>
                <a:latin typeface="-apple-system"/>
              </a:rPr>
              <a:t>javascript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를 실행시키지 않기 때문에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hash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방식으로 만들어진 콘텐츠를 수집할 수 없다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1145A6-494E-4D15-855A-8F91055BE655}"/>
              </a:ext>
            </a:extLst>
          </p:cNvPr>
          <p:cNvSpPr txBox="1"/>
          <p:nvPr/>
        </p:nvSpPr>
        <p:spPr>
          <a:xfrm>
            <a:off x="9095895" y="2331485"/>
            <a:ext cx="2829405" cy="4131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❓ </a:t>
            </a:r>
            <a:r>
              <a:rPr lang="en-US" altLang="ko-KR" sz="1050" b="1" dirty="0">
                <a:solidFill>
                  <a:srgbClr val="212529"/>
                </a:solidFill>
                <a:latin typeface="-apple-system"/>
              </a:rPr>
              <a:t> PJAX </a:t>
            </a:r>
            <a:r>
              <a:rPr lang="ko-KR" altLang="en-US" sz="1050" b="1" dirty="0">
                <a:solidFill>
                  <a:srgbClr val="212529"/>
                </a:solidFill>
                <a:latin typeface="-apple-system"/>
              </a:rPr>
              <a:t>방식</a:t>
            </a:r>
          </a:p>
          <a:p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hash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방식의 가장 큰 단점인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SEO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이슈인데 이를 보완한 방법이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PJAX(</a:t>
            </a:r>
            <a:r>
              <a:rPr lang="en-US" altLang="ko-KR" sz="1050" dirty="0" err="1">
                <a:solidFill>
                  <a:srgbClr val="212529"/>
                </a:solidFill>
                <a:latin typeface="-apple-system"/>
              </a:rPr>
              <a:t>pushstate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 + ajax)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이다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 </a:t>
            </a:r>
            <a:r>
              <a:rPr lang="en-US" altLang="ko-KR" sz="1050" dirty="0" err="1">
                <a:solidFill>
                  <a:srgbClr val="212529"/>
                </a:solidFill>
                <a:latin typeface="-apple-system"/>
              </a:rPr>
              <a:t>pushstate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와 </a:t>
            </a:r>
            <a:r>
              <a:rPr lang="en-US" altLang="ko-KR" sz="1050" dirty="0" err="1">
                <a:solidFill>
                  <a:srgbClr val="212529"/>
                </a:solidFill>
                <a:latin typeface="-apple-system"/>
              </a:rPr>
              <a:t>popstate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를 사용한다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하지만 두 메서드는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IE10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이상에서 작동한다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endParaRPr lang="en-US" altLang="ko-KR" sz="1050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&lt;a </a:t>
            </a:r>
            <a:r>
              <a:rPr lang="en-US" altLang="ko-KR" sz="1050" dirty="0" err="1">
                <a:solidFill>
                  <a:srgbClr val="212529"/>
                </a:solidFill>
                <a:latin typeface="-apple-system"/>
              </a:rPr>
              <a:t>href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="/home"&gt;HOME&lt;/a&gt;</a:t>
            </a:r>
          </a:p>
          <a:p>
            <a:endParaRPr lang="en-US" altLang="ko-KR" sz="1050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1050" dirty="0" err="1">
                <a:solidFill>
                  <a:srgbClr val="212529"/>
                </a:solidFill>
                <a:latin typeface="-apple-system"/>
              </a:rPr>
              <a:t>href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방식에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path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를 사용하고있다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 HOME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을 클릭하면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path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가 추가된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URI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가 서버로 요청된다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그리고 이벤트를 캐치 한 후 </a:t>
            </a:r>
            <a:r>
              <a:rPr lang="en-US" altLang="ko-KR" sz="1050" dirty="0" err="1">
                <a:solidFill>
                  <a:srgbClr val="212529"/>
                </a:solidFill>
                <a:latin typeface="-apple-system"/>
              </a:rPr>
              <a:t>preventDefault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를 사용해 서버로의 요청을 방지한다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이후에 </a:t>
            </a:r>
            <a:r>
              <a:rPr lang="en-US" altLang="ko-KR" sz="1050" dirty="0" err="1">
                <a:solidFill>
                  <a:srgbClr val="212529"/>
                </a:solidFill>
                <a:latin typeface="-apple-system"/>
              </a:rPr>
              <a:t>href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속성에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path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를 사용해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AJAX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요청을 한다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endParaRPr lang="en-US" altLang="ko-KR" sz="1050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AJAX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요청은 주소창의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URL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을 변경시키지않아 히스토리 관리가 안되는데</a:t>
            </a:r>
          </a:p>
          <a:p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이 때 </a:t>
            </a:r>
            <a:r>
              <a:rPr lang="en-US" altLang="ko-KR" sz="1050" dirty="0" err="1">
                <a:solidFill>
                  <a:srgbClr val="212529"/>
                </a:solidFill>
                <a:latin typeface="-apple-system"/>
              </a:rPr>
              <a:t>pushstate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를 사용하면 주소창의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URL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은 변경되고 히스토리가 남지만 요청을 하지 않으므로 페이지가 </a:t>
            </a:r>
            <a:r>
              <a:rPr lang="ko-KR" altLang="en-US" sz="1050" dirty="0" err="1">
                <a:solidFill>
                  <a:srgbClr val="212529"/>
                </a:solidFill>
                <a:latin typeface="-apple-system"/>
              </a:rPr>
              <a:t>갱신되진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 않는다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endParaRPr lang="en-US" altLang="ko-KR" sz="1050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hash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방식에서는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URL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이 변경되지않아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SEO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가 문제가 되지만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PJAX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는 페이지마다 고유의 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URL </a:t>
            </a:r>
            <a:r>
              <a:rPr lang="ko-KR" altLang="en-US" sz="1050" dirty="0">
                <a:solidFill>
                  <a:srgbClr val="212529"/>
                </a:solidFill>
                <a:latin typeface="-apple-system"/>
              </a:rPr>
              <a:t>이 존재하기 때문에 아무 문제가 없다</a:t>
            </a:r>
            <a:r>
              <a:rPr lang="en-US" altLang="ko-KR" sz="1050" dirty="0">
                <a:solidFill>
                  <a:srgbClr val="212529"/>
                </a:solidFill>
                <a:latin typeface="-apple-system"/>
              </a:rPr>
              <a:t>.</a:t>
            </a:r>
            <a:endParaRPr lang="ko-KR" altLang="en-US" sz="1050" dirty="0">
              <a:solidFill>
                <a:srgbClr val="212529"/>
              </a:solidFill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7D82CF-BAFA-4DE2-87D0-12903A4A9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30" y="545639"/>
            <a:ext cx="8420100" cy="177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76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2808-3646-4D4E-AECE-8DEAA69D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ROUTER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876E92-F87E-480C-A977-15BD6A79044F}"/>
              </a:ext>
            </a:extLst>
          </p:cNvPr>
          <p:cNvSpPr/>
          <p:nvPr/>
        </p:nvSpPr>
        <p:spPr>
          <a:xfrm>
            <a:off x="589187" y="1068058"/>
            <a:ext cx="4721368" cy="269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529"/>
                </a:solidFill>
                <a:latin typeface="-apple-system"/>
              </a:rPr>
              <a:t>뷰 </a:t>
            </a:r>
            <a:r>
              <a:rPr lang="ko-KR" altLang="en-US" sz="1600" b="1" dirty="0" err="1">
                <a:solidFill>
                  <a:srgbClr val="212529"/>
                </a:solidFill>
                <a:latin typeface="-apple-system"/>
              </a:rPr>
              <a:t>라우터란</a:t>
            </a:r>
            <a:r>
              <a:rPr lang="en-US" altLang="ko-KR" sz="1600" b="1" dirty="0">
                <a:solidFill>
                  <a:srgbClr val="212529"/>
                </a:solidFill>
                <a:latin typeface="-apple-system"/>
              </a:rPr>
              <a:t>?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212529"/>
                </a:solidFill>
                <a:latin typeface="-apple-system"/>
              </a:rPr>
              <a:t>vue.js</a:t>
            </a:r>
            <a:r>
              <a:rPr lang="ko-KR" altLang="en-US" sz="1200" dirty="0">
                <a:solidFill>
                  <a:srgbClr val="212529"/>
                </a:solidFill>
                <a:latin typeface="-apple-system"/>
              </a:rPr>
              <a:t>에서 페이지 간 이동을 위한 라이브러리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212529"/>
                </a:solidFill>
                <a:latin typeface="-apple-system"/>
              </a:rPr>
              <a:t>vue.js </a:t>
            </a:r>
            <a:r>
              <a:rPr lang="ko-KR" altLang="en-US" sz="1200" dirty="0">
                <a:solidFill>
                  <a:srgbClr val="212529"/>
                </a:solidFill>
                <a:latin typeface="-apple-system"/>
              </a:rPr>
              <a:t>공식 라우터</a:t>
            </a:r>
            <a:endParaRPr lang="en-US" altLang="ko-KR" sz="1200" dirty="0">
              <a:solidFill>
                <a:srgbClr val="212529"/>
              </a:solidFill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212529"/>
                </a:solidFill>
                <a:latin typeface="-apple-system"/>
              </a:rPr>
              <a:t>Hash mode</a:t>
            </a:r>
            <a:r>
              <a:rPr lang="ko-KR" altLang="en-US" sz="1200" dirty="0">
                <a:solidFill>
                  <a:srgbClr val="212529"/>
                </a:solidFill>
                <a:latin typeface="-apple-system"/>
              </a:rPr>
              <a:t>와 </a:t>
            </a:r>
            <a:r>
              <a:rPr lang="en-US" altLang="ko-KR" sz="1200" dirty="0">
                <a:solidFill>
                  <a:srgbClr val="212529"/>
                </a:solidFill>
                <a:latin typeface="-apple-system"/>
              </a:rPr>
              <a:t>history mode</a:t>
            </a:r>
            <a:r>
              <a:rPr lang="ko-KR" altLang="en-US" sz="1200" dirty="0">
                <a:solidFill>
                  <a:srgbClr val="212529"/>
                </a:solidFill>
                <a:latin typeface="-apple-system"/>
              </a:rPr>
              <a:t>를 제공함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212529"/>
                </a:solidFill>
                <a:latin typeface="-apple-system"/>
              </a:rPr>
              <a:t>페이지 이동할 때 </a:t>
            </a:r>
            <a:r>
              <a:rPr lang="en-US" altLang="ko-KR" sz="1200" dirty="0" err="1">
                <a:solidFill>
                  <a:srgbClr val="212529"/>
                </a:solidFill>
                <a:latin typeface="-apple-system"/>
              </a:rPr>
              <a:t>url</a:t>
            </a:r>
            <a:r>
              <a:rPr lang="en-US" altLang="ko-KR" sz="12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212529"/>
                </a:solidFill>
                <a:latin typeface="-apple-system"/>
              </a:rPr>
              <a:t>변경되면</a:t>
            </a:r>
            <a:r>
              <a:rPr lang="en-US" altLang="ko-KR" sz="1200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212529"/>
                </a:solidFill>
                <a:latin typeface="-apple-system"/>
              </a:rPr>
              <a:t>변경된 요소의 영역에 컴포넌트를 갱신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rgbClr val="212529"/>
                </a:solidFill>
                <a:latin typeface="-apple-system"/>
              </a:rPr>
              <a:t>SPA</a:t>
            </a:r>
            <a:r>
              <a:rPr lang="ko-KR" altLang="en-US" sz="1200" dirty="0">
                <a:solidFill>
                  <a:srgbClr val="212529"/>
                </a:solidFill>
                <a:latin typeface="-apple-system"/>
              </a:rPr>
              <a:t>의 특징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rgbClr val="212529"/>
                </a:solidFill>
                <a:latin typeface="-apple-system"/>
              </a:rPr>
              <a:t>DOM</a:t>
            </a:r>
            <a:r>
              <a:rPr lang="ko-KR" altLang="en-US" sz="1200" dirty="0">
                <a:solidFill>
                  <a:srgbClr val="212529"/>
                </a:solidFill>
                <a:latin typeface="-apple-system"/>
              </a:rPr>
              <a:t>을 새로 갱신하는 것 아님</a:t>
            </a:r>
            <a:endParaRPr lang="ko-KR" altLang="en-US" sz="1600" b="0" i="0" dirty="0">
              <a:solidFill>
                <a:srgbClr val="333333"/>
              </a:solidFill>
              <a:effectLst/>
              <a:latin typeface="Lor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A9E3C5-161F-4AA2-A8C9-69D8D85C1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696"/>
          <a:stretch/>
        </p:blipFill>
        <p:spPr>
          <a:xfrm>
            <a:off x="6096000" y="1113035"/>
            <a:ext cx="5180526" cy="25430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D13966-2E17-45F8-B11F-E4CA2647A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728"/>
          <a:stretch/>
        </p:blipFill>
        <p:spPr>
          <a:xfrm>
            <a:off x="6194184" y="3914775"/>
            <a:ext cx="509990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88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2808-3646-4D4E-AECE-8DEAA69D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VUE Router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CFE58D2-6447-4716-B81C-3AC00151D6C5}"/>
              </a:ext>
            </a:extLst>
          </p:cNvPr>
          <p:cNvSpPr/>
          <p:nvPr/>
        </p:nvSpPr>
        <p:spPr>
          <a:xfrm>
            <a:off x="1061243" y="1393180"/>
            <a:ext cx="10067731" cy="475862"/>
          </a:xfrm>
          <a:prstGeom prst="rightArrow">
            <a:avLst/>
          </a:prstGeom>
          <a:solidFill>
            <a:srgbClr val="B9C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DE0168-CAEB-4CDF-A7F5-373BD4EF1F7F}"/>
              </a:ext>
            </a:extLst>
          </p:cNvPr>
          <p:cNvSpPr/>
          <p:nvPr/>
        </p:nvSpPr>
        <p:spPr>
          <a:xfrm>
            <a:off x="1485900" y="1182175"/>
            <a:ext cx="1307514" cy="897872"/>
          </a:xfrm>
          <a:prstGeom prst="rect">
            <a:avLst/>
          </a:prstGeom>
          <a:solidFill>
            <a:srgbClr val="806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Index.html</a:t>
            </a:r>
          </a:p>
          <a:p>
            <a:pPr algn="ctr"/>
            <a:r>
              <a:rPr lang="ko-KR" altLang="en-US" sz="1000" b="1" dirty="0"/>
              <a:t>실행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79AD9C-54F4-4295-A043-481FF769CB45}"/>
              </a:ext>
            </a:extLst>
          </p:cNvPr>
          <p:cNvSpPr/>
          <p:nvPr/>
        </p:nvSpPr>
        <p:spPr>
          <a:xfrm>
            <a:off x="3004468" y="1182175"/>
            <a:ext cx="1307514" cy="897872"/>
          </a:xfrm>
          <a:prstGeom prst="rect">
            <a:avLst/>
          </a:prstGeom>
          <a:solidFill>
            <a:srgbClr val="806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Main.js</a:t>
            </a:r>
          </a:p>
          <a:p>
            <a:pPr algn="ctr"/>
            <a:r>
              <a:rPr lang="ko-KR" altLang="en-US" sz="1000" b="1" dirty="0"/>
              <a:t>실행</a:t>
            </a:r>
            <a:endParaRPr lang="en-US" altLang="ko-KR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DAD766-9589-47F7-A900-F82FD4C210D0}"/>
              </a:ext>
            </a:extLst>
          </p:cNvPr>
          <p:cNvSpPr/>
          <p:nvPr/>
        </p:nvSpPr>
        <p:spPr>
          <a:xfrm>
            <a:off x="4523036" y="1182175"/>
            <a:ext cx="1307514" cy="897872"/>
          </a:xfrm>
          <a:prstGeom prst="rect">
            <a:avLst/>
          </a:prstGeom>
          <a:solidFill>
            <a:srgbClr val="806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/>
              <a:t>App.vue</a:t>
            </a:r>
            <a:r>
              <a:rPr lang="en-US" altLang="ko-KR" sz="1000" b="1" dirty="0"/>
              <a:t> </a:t>
            </a:r>
            <a:br>
              <a:rPr lang="en-US" altLang="ko-KR" sz="1000" b="1" dirty="0"/>
            </a:br>
            <a:r>
              <a:rPr lang="ko-KR" altLang="en-US" sz="1000" b="1" dirty="0"/>
              <a:t>마운트</a:t>
            </a:r>
            <a:endParaRPr lang="en-US" altLang="ko-KR" sz="1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D85F6C-A158-4B3E-B301-8791F910E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225" y="2268231"/>
            <a:ext cx="4409520" cy="338477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D85F25-DB06-406C-9AD6-423F53FC2453}"/>
              </a:ext>
            </a:extLst>
          </p:cNvPr>
          <p:cNvSpPr/>
          <p:nvPr/>
        </p:nvSpPr>
        <p:spPr>
          <a:xfrm>
            <a:off x="6041604" y="1197318"/>
            <a:ext cx="1307514" cy="867586"/>
          </a:xfrm>
          <a:prstGeom prst="rect">
            <a:avLst/>
          </a:prstGeom>
          <a:solidFill>
            <a:srgbClr val="806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Main.js</a:t>
            </a:r>
            <a:r>
              <a:rPr lang="ko-KR" altLang="en-US" sz="1000" b="1" dirty="0"/>
              <a:t>에 선언된 전역 플러그인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마운트</a:t>
            </a:r>
            <a:endParaRPr lang="en-US" altLang="ko-KR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2E201F-4B48-4174-98F0-C902617E85BE}"/>
              </a:ext>
            </a:extLst>
          </p:cNvPr>
          <p:cNvSpPr/>
          <p:nvPr/>
        </p:nvSpPr>
        <p:spPr>
          <a:xfrm>
            <a:off x="7560172" y="1197318"/>
            <a:ext cx="1307514" cy="867586"/>
          </a:xfrm>
          <a:prstGeom prst="rect">
            <a:avLst/>
          </a:prstGeom>
          <a:solidFill>
            <a:srgbClr val="806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Router/index.js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6EFDBF-4D35-4C24-9759-7E156F12E658}"/>
              </a:ext>
            </a:extLst>
          </p:cNvPr>
          <p:cNvSpPr/>
          <p:nvPr/>
        </p:nvSpPr>
        <p:spPr>
          <a:xfrm>
            <a:off x="9078742" y="1197318"/>
            <a:ext cx="1307514" cy="867586"/>
          </a:xfrm>
          <a:prstGeom prst="rect">
            <a:avLst/>
          </a:prstGeom>
          <a:solidFill>
            <a:srgbClr val="806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Router</a:t>
            </a:r>
            <a:r>
              <a:rPr lang="ko-KR" altLang="en-US" sz="1000" b="1" dirty="0"/>
              <a:t>에 선언되어</a:t>
            </a:r>
            <a:br>
              <a:rPr lang="en-US" altLang="ko-KR" sz="1000" b="1" dirty="0"/>
            </a:br>
            <a:r>
              <a:rPr lang="ko-KR" altLang="en-US" sz="1000" b="1" dirty="0"/>
              <a:t> 호출되는 </a:t>
            </a:r>
            <a:br>
              <a:rPr lang="en-US" altLang="ko-KR" sz="1000" b="1" dirty="0"/>
            </a:br>
            <a:r>
              <a:rPr lang="en-US" altLang="ko-KR" sz="1000" b="1" dirty="0" err="1"/>
              <a:t>vue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컴포넌트 </a:t>
            </a:r>
            <a:br>
              <a:rPr lang="en-US" altLang="ko-KR" sz="1000" b="1" dirty="0"/>
            </a:br>
            <a:r>
              <a:rPr lang="ko-KR" altLang="en-US" sz="1000" b="1" dirty="0"/>
              <a:t>마운트</a:t>
            </a:r>
            <a:endParaRPr lang="en-US" altLang="ko-KR" sz="1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4AF9E8-042F-471E-BD85-09FD18CDC7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996"/>
          <a:stretch/>
        </p:blipFill>
        <p:spPr>
          <a:xfrm>
            <a:off x="564621" y="2291052"/>
            <a:ext cx="2987471" cy="170944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EC28BB9-BD76-4986-93A0-0B1831D10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929" y="2268231"/>
            <a:ext cx="3518515" cy="400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62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3806</Words>
  <Application>Microsoft Office PowerPoint</Application>
  <PresentationFormat>와이드스크린</PresentationFormat>
  <Paragraphs>859</Paragraphs>
  <Slides>48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-apple-system</vt:lpstr>
      <vt:lpstr>Lora</vt:lpstr>
      <vt:lpstr>Noto Sans CJK KR Bold</vt:lpstr>
      <vt:lpstr>맑은 고딕</vt:lpstr>
      <vt:lpstr>Arial</vt:lpstr>
      <vt:lpstr>Wingdings</vt:lpstr>
      <vt:lpstr>Office 테마</vt:lpstr>
      <vt:lpstr>2023 역량강화 VUE 스터디 </vt:lpstr>
      <vt:lpstr>VUE 란 무엇인가?</vt:lpstr>
      <vt:lpstr>모던 웹의 이해</vt:lpstr>
      <vt:lpstr>모던 웹의 이해</vt:lpstr>
      <vt:lpstr>SPA와 가상DOM</vt:lpstr>
      <vt:lpstr>ROUTER</vt:lpstr>
      <vt:lpstr>ROUTER</vt:lpstr>
      <vt:lpstr>ROUTER</vt:lpstr>
      <vt:lpstr>VUE Router</vt:lpstr>
      <vt:lpstr>VUE MVVC 패턴</vt:lpstr>
      <vt:lpstr>VUE Lifecycle</vt:lpstr>
      <vt:lpstr>VUE Lifecycle</vt:lpstr>
      <vt:lpstr>VUE Lifecycle</vt:lpstr>
      <vt:lpstr>VUE Lifecycle</vt:lpstr>
      <vt:lpstr>VUE 템플릿 문법</vt:lpstr>
      <vt:lpstr>VUE 템플릿 문법</vt:lpstr>
      <vt:lpstr>VUE 3로 변경되며 바뀐점</vt:lpstr>
      <vt:lpstr>Small Project</vt:lpstr>
      <vt:lpstr>프로젝트 진행 방향</vt:lpstr>
      <vt:lpstr>2023 역량강화 VUE 스터디 Small Project </vt:lpstr>
      <vt:lpstr>Menu Structure</vt:lpstr>
      <vt:lpstr>코비폴리오</vt:lpstr>
      <vt:lpstr>코비폴리오</vt:lpstr>
      <vt:lpstr>코비폴리오</vt:lpstr>
      <vt:lpstr>코비폴리오</vt:lpstr>
      <vt:lpstr>코비폴리오</vt:lpstr>
      <vt:lpstr>코비폴리오</vt:lpstr>
      <vt:lpstr>코비폴리오</vt:lpstr>
      <vt:lpstr>코비폴리오</vt:lpstr>
      <vt:lpstr>코비폴리오</vt:lpstr>
      <vt:lpstr>코비폴리오</vt:lpstr>
      <vt:lpstr>디자인 시안</vt:lpstr>
      <vt:lpstr>STEP1. DB 구상</vt:lpstr>
      <vt:lpstr>STEP1. DB 구상</vt:lpstr>
      <vt:lpstr>STEP2. 더미 데이터 생성</vt:lpstr>
      <vt:lpstr>STEP3. GIT 레파토리지 생성</vt:lpstr>
      <vt:lpstr>STEP4. VUE 프로젝트 생성</vt:lpstr>
      <vt:lpstr>STEP5. 생성된 프로젝트 git에 push</vt:lpstr>
      <vt:lpstr>STEP6. 열심히….코딩하기…..</vt:lpstr>
      <vt:lpstr>코드 리뷰 – 파일트리 </vt:lpstr>
      <vt:lpstr>코드 리뷰 – CSS</vt:lpstr>
      <vt:lpstr>코드 리뷰 – VUE 컴포넌트 구조</vt:lpstr>
      <vt:lpstr>기억에 남는 이슈 – Composition API  Vs Options Api </vt:lpstr>
      <vt:lpstr>기억에 남는 이슈 – ref();</vt:lpstr>
      <vt:lpstr>기억에 남는 이슈 – SCSS %Placehoder</vt:lpstr>
      <vt:lpstr>기억에 남는 이슈 – SCSS math</vt:lpstr>
      <vt:lpstr>개선 필요 – vue router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장서연</dc:creator>
  <cp:lastModifiedBy>장서연</cp:lastModifiedBy>
  <cp:revision>109</cp:revision>
  <dcterms:created xsi:type="dcterms:W3CDTF">2023-04-10T04:20:28Z</dcterms:created>
  <dcterms:modified xsi:type="dcterms:W3CDTF">2023-09-08T04:29:04Z</dcterms:modified>
</cp:coreProperties>
</file>